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Boriboon Bold" charset="1" panose="00000000000000000000"/>
      <p:regular r:id="rId27"/>
    </p:embeddedFont>
    <p:embeddedFont>
      <p:font typeface="Loubag Bold" charset="1" panose="02020A03060303060403"/>
      <p:regular r:id="rId28"/>
    </p:embeddedFont>
    <p:embeddedFont>
      <p:font typeface="Chewy" charset="1" panose="02000000000000000000"/>
      <p:regular r:id="rId29"/>
    </p:embeddedFont>
    <p:embeddedFont>
      <p:font typeface="Loubag" charset="1" panose="02020A03060303060403"/>
      <p:regular r:id="rId30"/>
    </p:embeddedFont>
    <p:embeddedFont>
      <p:font typeface="Boriboon" charset="1" panose="000000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2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png" Type="http://schemas.openxmlformats.org/officeDocument/2006/relationships/image"/><Relationship Id="rId4" Target="../media/image5.png" Type="http://schemas.openxmlformats.org/officeDocument/2006/relationships/image"/><Relationship Id="rId5" Target="../media/image2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5.png" Type="http://schemas.openxmlformats.org/officeDocument/2006/relationships/image"/><Relationship Id="rId4" Target="../media/image14.png" Type="http://schemas.openxmlformats.org/officeDocument/2006/relationships/image"/><Relationship Id="rId5" Target="../media/image2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2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2.png" Type="http://schemas.openxmlformats.org/officeDocument/2006/relationships/image"/><Relationship Id="rId6" Target="../media/image5.png" Type="http://schemas.openxmlformats.org/officeDocument/2006/relationships/image"/><Relationship Id="rId7" Target="../media/image2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1.png" Type="http://schemas.openxmlformats.org/officeDocument/2006/relationships/image"/><Relationship Id="rId4" Target="../media/image5.png" Type="http://schemas.openxmlformats.org/officeDocument/2006/relationships/image"/><Relationship Id="rId5" Target="../media/image2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1.png" Type="http://schemas.openxmlformats.org/officeDocument/2006/relationships/image"/><Relationship Id="rId4" Target="../media/image5.png" Type="http://schemas.openxmlformats.org/officeDocument/2006/relationships/image"/><Relationship Id="rId5" Target="../media/image2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2.png" Type="http://schemas.openxmlformats.org/officeDocument/2006/relationships/image"/><Relationship Id="rId6" Target="../media/image5.png" Type="http://schemas.openxmlformats.org/officeDocument/2006/relationships/image"/><Relationship Id="rId7" Target="../media/image2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2.png" Type="http://schemas.openxmlformats.org/officeDocument/2006/relationships/image"/><Relationship Id="rId6" Target="../media/image5.png" Type="http://schemas.openxmlformats.org/officeDocument/2006/relationships/image"/><Relationship Id="rId7" Target="../media/image2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2.png" Type="http://schemas.openxmlformats.org/officeDocument/2006/relationships/image"/><Relationship Id="rId6" Target="../media/image5.png" Type="http://schemas.openxmlformats.org/officeDocument/2006/relationships/image"/><Relationship Id="rId7" Target="../media/image2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3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2.png" Type="http://schemas.openxmlformats.org/officeDocument/2006/relationships/image"/><Relationship Id="rId6" Target="../media/image5.png" Type="http://schemas.openxmlformats.org/officeDocument/2006/relationships/image"/><Relationship Id="rId7"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1.png" Type="http://schemas.openxmlformats.org/officeDocument/2006/relationships/image"/><Relationship Id="rId4" Target="../media/image5.png" Type="http://schemas.openxmlformats.org/officeDocument/2006/relationships/image"/><Relationship Id="rId5"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5.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png" Type="http://schemas.openxmlformats.org/officeDocument/2006/relationships/image"/><Relationship Id="rId4" Target="../media/image5.png" Type="http://schemas.openxmlformats.org/officeDocument/2006/relationships/image"/><Relationship Id="rId5" Target="../media/image1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FDBC7"/>
        </a:solidFill>
      </p:bgPr>
    </p:bg>
    <p:spTree>
      <p:nvGrpSpPr>
        <p:cNvPr id="1" name=""/>
        <p:cNvGrpSpPr/>
        <p:nvPr/>
      </p:nvGrpSpPr>
      <p:grpSpPr>
        <a:xfrm>
          <a:off x="0" y="0"/>
          <a:ext cx="0" cy="0"/>
          <a:chOff x="0" y="0"/>
          <a:chExt cx="0" cy="0"/>
        </a:xfrm>
      </p:grpSpPr>
      <p:sp>
        <p:nvSpPr>
          <p:cNvPr name="Freeform 2" id="2"/>
          <p:cNvSpPr/>
          <p:nvPr/>
        </p:nvSpPr>
        <p:spPr>
          <a:xfrm flipH="false" flipV="false" rot="622756">
            <a:off x="16252143" y="1149443"/>
            <a:ext cx="1868693" cy="5816944"/>
          </a:xfrm>
          <a:custGeom>
            <a:avLst/>
            <a:gdLst/>
            <a:ahLst/>
            <a:cxnLst/>
            <a:rect r="r" b="b" t="t" l="l"/>
            <a:pathLst>
              <a:path h="5816944" w="1868693">
                <a:moveTo>
                  <a:pt x="0" y="0"/>
                </a:moveTo>
                <a:lnTo>
                  <a:pt x="1868693" y="0"/>
                </a:lnTo>
                <a:lnTo>
                  <a:pt x="1868693" y="5816943"/>
                </a:lnTo>
                <a:lnTo>
                  <a:pt x="0" y="5816943"/>
                </a:lnTo>
                <a:lnTo>
                  <a:pt x="0" y="0"/>
                </a:lnTo>
                <a:close/>
              </a:path>
            </a:pathLst>
          </a:custGeom>
          <a:blipFill>
            <a:blip r:embed="rId2"/>
            <a:stretch>
              <a:fillRect l="0" t="0" r="0" b="0"/>
            </a:stretch>
          </a:blipFill>
        </p:spPr>
      </p:sp>
      <p:grpSp>
        <p:nvGrpSpPr>
          <p:cNvPr name="Group 3" id="3"/>
          <p:cNvGrpSpPr/>
          <p:nvPr/>
        </p:nvGrpSpPr>
        <p:grpSpPr>
          <a:xfrm rot="0">
            <a:off x="3462087" y="2210217"/>
            <a:ext cx="11363826" cy="4416111"/>
            <a:chOff x="0" y="0"/>
            <a:chExt cx="2992942" cy="1163091"/>
          </a:xfrm>
        </p:grpSpPr>
        <p:sp>
          <p:nvSpPr>
            <p:cNvPr name="Freeform 4" id="4"/>
            <p:cNvSpPr/>
            <p:nvPr/>
          </p:nvSpPr>
          <p:spPr>
            <a:xfrm flipH="false" flipV="false" rot="0">
              <a:off x="0" y="0"/>
              <a:ext cx="2992942" cy="1163091"/>
            </a:xfrm>
            <a:custGeom>
              <a:avLst/>
              <a:gdLst/>
              <a:ahLst/>
              <a:cxnLst/>
              <a:rect r="r" b="b" t="t" l="l"/>
              <a:pathLst>
                <a:path h="1163091" w="2992942">
                  <a:moveTo>
                    <a:pt x="1496471" y="0"/>
                  </a:moveTo>
                  <a:cubicBezTo>
                    <a:pt x="669993" y="0"/>
                    <a:pt x="0" y="260367"/>
                    <a:pt x="0" y="581546"/>
                  </a:cubicBezTo>
                  <a:cubicBezTo>
                    <a:pt x="0" y="902724"/>
                    <a:pt x="669993" y="1163091"/>
                    <a:pt x="1496471" y="1163091"/>
                  </a:cubicBezTo>
                  <a:cubicBezTo>
                    <a:pt x="2322949" y="1163091"/>
                    <a:pt x="2992942" y="902724"/>
                    <a:pt x="2992942" y="581546"/>
                  </a:cubicBezTo>
                  <a:cubicBezTo>
                    <a:pt x="2992942" y="260367"/>
                    <a:pt x="2322949" y="0"/>
                    <a:pt x="1496471" y="0"/>
                  </a:cubicBezTo>
                  <a:close/>
                </a:path>
              </a:pathLst>
            </a:custGeom>
            <a:solidFill>
              <a:srgbClr val="F8EFE5"/>
            </a:solidFill>
          </p:spPr>
        </p:sp>
        <p:sp>
          <p:nvSpPr>
            <p:cNvPr name="TextBox 5" id="5"/>
            <p:cNvSpPr txBox="true"/>
            <p:nvPr/>
          </p:nvSpPr>
          <p:spPr>
            <a:xfrm>
              <a:off x="280588" y="80465"/>
              <a:ext cx="2431765" cy="973586"/>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4161855" y="-2211799"/>
            <a:ext cx="3024635" cy="4423598"/>
          </a:xfrm>
          <a:custGeom>
            <a:avLst/>
            <a:gdLst/>
            <a:ahLst/>
            <a:cxnLst/>
            <a:rect r="r" b="b" t="t" l="l"/>
            <a:pathLst>
              <a:path h="4423598" w="3024635">
                <a:moveTo>
                  <a:pt x="0" y="0"/>
                </a:moveTo>
                <a:lnTo>
                  <a:pt x="3024635" y="0"/>
                </a:lnTo>
                <a:lnTo>
                  <a:pt x="3024635" y="4423598"/>
                </a:lnTo>
                <a:lnTo>
                  <a:pt x="0" y="4423598"/>
                </a:lnTo>
                <a:lnTo>
                  <a:pt x="0" y="0"/>
                </a:lnTo>
                <a:close/>
              </a:path>
            </a:pathLst>
          </a:custGeom>
          <a:blipFill>
            <a:blip r:embed="rId3"/>
            <a:stretch>
              <a:fillRect l="0" t="0" r="0" b="0"/>
            </a:stretch>
          </a:blipFill>
        </p:spPr>
      </p:sp>
      <p:sp>
        <p:nvSpPr>
          <p:cNvPr name="Freeform 7" id="7"/>
          <p:cNvSpPr/>
          <p:nvPr/>
        </p:nvSpPr>
        <p:spPr>
          <a:xfrm flipH="false" flipV="false" rot="956830">
            <a:off x="-71763" y="6231341"/>
            <a:ext cx="3698126" cy="4448874"/>
          </a:xfrm>
          <a:custGeom>
            <a:avLst/>
            <a:gdLst/>
            <a:ahLst/>
            <a:cxnLst/>
            <a:rect r="r" b="b" t="t" l="l"/>
            <a:pathLst>
              <a:path h="4448874" w="3698126">
                <a:moveTo>
                  <a:pt x="0" y="0"/>
                </a:moveTo>
                <a:lnTo>
                  <a:pt x="3698126" y="0"/>
                </a:lnTo>
                <a:lnTo>
                  <a:pt x="3698126" y="4448873"/>
                </a:lnTo>
                <a:lnTo>
                  <a:pt x="0" y="4448873"/>
                </a:lnTo>
                <a:lnTo>
                  <a:pt x="0" y="0"/>
                </a:lnTo>
                <a:close/>
              </a:path>
            </a:pathLst>
          </a:custGeom>
          <a:blipFill>
            <a:blip r:embed="rId4"/>
            <a:stretch>
              <a:fillRect l="0" t="0" r="0" b="0"/>
            </a:stretch>
          </a:blipFill>
        </p:spPr>
      </p:sp>
      <p:sp>
        <p:nvSpPr>
          <p:cNvPr name="Freeform 8" id="8"/>
          <p:cNvSpPr/>
          <p:nvPr/>
        </p:nvSpPr>
        <p:spPr>
          <a:xfrm flipH="false" flipV="false" rot="-161141">
            <a:off x="14558943" y="7551130"/>
            <a:ext cx="3872014" cy="2865290"/>
          </a:xfrm>
          <a:custGeom>
            <a:avLst/>
            <a:gdLst/>
            <a:ahLst/>
            <a:cxnLst/>
            <a:rect r="r" b="b" t="t" l="l"/>
            <a:pathLst>
              <a:path h="2865290" w="3872014">
                <a:moveTo>
                  <a:pt x="0" y="0"/>
                </a:moveTo>
                <a:lnTo>
                  <a:pt x="3872013" y="0"/>
                </a:lnTo>
                <a:lnTo>
                  <a:pt x="3872013" y="2865290"/>
                </a:lnTo>
                <a:lnTo>
                  <a:pt x="0" y="2865290"/>
                </a:lnTo>
                <a:lnTo>
                  <a:pt x="0" y="0"/>
                </a:lnTo>
                <a:close/>
              </a:path>
            </a:pathLst>
          </a:custGeom>
          <a:blipFill>
            <a:blip r:embed="rId5"/>
            <a:stretch>
              <a:fillRect l="0" t="0" r="0" b="0"/>
            </a:stretch>
          </a:blipFill>
        </p:spPr>
      </p:sp>
      <p:sp>
        <p:nvSpPr>
          <p:cNvPr name="Freeform 9" id="9"/>
          <p:cNvSpPr/>
          <p:nvPr/>
        </p:nvSpPr>
        <p:spPr>
          <a:xfrm flipH="false" flipV="false" rot="3939658">
            <a:off x="2106050" y="-98087"/>
            <a:ext cx="1435904" cy="1648096"/>
          </a:xfrm>
          <a:custGeom>
            <a:avLst/>
            <a:gdLst/>
            <a:ahLst/>
            <a:cxnLst/>
            <a:rect r="r" b="b" t="t" l="l"/>
            <a:pathLst>
              <a:path h="1648096" w="1435904">
                <a:moveTo>
                  <a:pt x="0" y="0"/>
                </a:moveTo>
                <a:lnTo>
                  <a:pt x="1435904" y="0"/>
                </a:lnTo>
                <a:lnTo>
                  <a:pt x="1435904" y="1648096"/>
                </a:lnTo>
                <a:lnTo>
                  <a:pt x="0" y="1648096"/>
                </a:lnTo>
                <a:lnTo>
                  <a:pt x="0" y="0"/>
                </a:lnTo>
                <a:close/>
              </a:path>
            </a:pathLst>
          </a:custGeom>
          <a:blipFill>
            <a:blip r:embed="rId6"/>
            <a:stretch>
              <a:fillRect l="0" t="0" r="0" b="0"/>
            </a:stretch>
          </a:blipFill>
        </p:spPr>
      </p:sp>
      <p:sp>
        <p:nvSpPr>
          <p:cNvPr name="Freeform 10" id="10"/>
          <p:cNvSpPr/>
          <p:nvPr/>
        </p:nvSpPr>
        <p:spPr>
          <a:xfrm flipH="false" flipV="false" rot="-7004280">
            <a:off x="-310402" y="-570785"/>
            <a:ext cx="1886615" cy="2165412"/>
          </a:xfrm>
          <a:custGeom>
            <a:avLst/>
            <a:gdLst/>
            <a:ahLst/>
            <a:cxnLst/>
            <a:rect r="r" b="b" t="t" l="l"/>
            <a:pathLst>
              <a:path h="2165412" w="1886615">
                <a:moveTo>
                  <a:pt x="0" y="0"/>
                </a:moveTo>
                <a:lnTo>
                  <a:pt x="1886615" y="0"/>
                </a:lnTo>
                <a:lnTo>
                  <a:pt x="1886615" y="2165411"/>
                </a:lnTo>
                <a:lnTo>
                  <a:pt x="0" y="2165411"/>
                </a:lnTo>
                <a:lnTo>
                  <a:pt x="0" y="0"/>
                </a:lnTo>
                <a:close/>
              </a:path>
            </a:pathLst>
          </a:custGeom>
          <a:blipFill>
            <a:blip r:embed="rId6"/>
            <a:stretch>
              <a:fillRect l="0" t="0" r="0" b="0"/>
            </a:stretch>
          </a:blipFill>
        </p:spPr>
      </p:sp>
      <p:sp>
        <p:nvSpPr>
          <p:cNvPr name="Freeform 11" id="11"/>
          <p:cNvSpPr/>
          <p:nvPr/>
        </p:nvSpPr>
        <p:spPr>
          <a:xfrm flipH="true" flipV="false" rot="1334459">
            <a:off x="-904437" y="2190700"/>
            <a:ext cx="3074684" cy="3660339"/>
          </a:xfrm>
          <a:custGeom>
            <a:avLst/>
            <a:gdLst/>
            <a:ahLst/>
            <a:cxnLst/>
            <a:rect r="r" b="b" t="t" l="l"/>
            <a:pathLst>
              <a:path h="3660339" w="3074684">
                <a:moveTo>
                  <a:pt x="3074684" y="0"/>
                </a:moveTo>
                <a:lnTo>
                  <a:pt x="0" y="0"/>
                </a:lnTo>
                <a:lnTo>
                  <a:pt x="0" y="3660339"/>
                </a:lnTo>
                <a:lnTo>
                  <a:pt x="3074684" y="3660339"/>
                </a:lnTo>
                <a:lnTo>
                  <a:pt x="3074684" y="0"/>
                </a:lnTo>
                <a:close/>
              </a:path>
            </a:pathLst>
          </a:custGeom>
          <a:blipFill>
            <a:blip r:embed="rId7"/>
            <a:stretch>
              <a:fillRect l="0" t="0" r="0" b="0"/>
            </a:stretch>
          </a:blipFill>
        </p:spPr>
      </p:sp>
      <p:sp>
        <p:nvSpPr>
          <p:cNvPr name="TextBox 12" id="12"/>
          <p:cNvSpPr txBox="true"/>
          <p:nvPr/>
        </p:nvSpPr>
        <p:spPr>
          <a:xfrm rot="0">
            <a:off x="7273144" y="8092178"/>
            <a:ext cx="3741713" cy="521335"/>
          </a:xfrm>
          <a:prstGeom prst="rect">
            <a:avLst/>
          </a:prstGeom>
        </p:spPr>
        <p:txBody>
          <a:bodyPr anchor="t" rtlCol="false" tIns="0" lIns="0" bIns="0" rIns="0">
            <a:spAutoFit/>
          </a:bodyPr>
          <a:lstStyle/>
          <a:p>
            <a:pPr algn="ctr">
              <a:lnSpc>
                <a:spcPts val="4339"/>
              </a:lnSpc>
            </a:pPr>
            <a:r>
              <a:rPr lang="en-US" sz="3099" b="true">
                <a:solidFill>
                  <a:srgbClr val="3B191D"/>
                </a:solidFill>
                <a:latin typeface="Boriboon Bold"/>
                <a:ea typeface="Boriboon Bold"/>
                <a:cs typeface="Boriboon Bold"/>
                <a:sym typeface="Boriboon Bold"/>
              </a:rPr>
              <a:t>Presented by</a:t>
            </a:r>
          </a:p>
        </p:txBody>
      </p:sp>
      <p:sp>
        <p:nvSpPr>
          <p:cNvPr name="TextBox 13" id="13"/>
          <p:cNvSpPr txBox="true"/>
          <p:nvPr/>
        </p:nvSpPr>
        <p:spPr>
          <a:xfrm rot="0">
            <a:off x="6032435" y="8602005"/>
            <a:ext cx="6223130" cy="687340"/>
          </a:xfrm>
          <a:prstGeom prst="rect">
            <a:avLst/>
          </a:prstGeom>
        </p:spPr>
        <p:txBody>
          <a:bodyPr anchor="t" rtlCol="false" tIns="0" lIns="0" bIns="0" rIns="0">
            <a:spAutoFit/>
          </a:bodyPr>
          <a:lstStyle/>
          <a:p>
            <a:pPr algn="ctr">
              <a:lnSpc>
                <a:spcPts val="5690"/>
              </a:lnSpc>
            </a:pPr>
            <a:r>
              <a:rPr lang="en-US" sz="4064" b="true">
                <a:solidFill>
                  <a:srgbClr val="3B191D"/>
                </a:solidFill>
                <a:latin typeface="Loubag Bold"/>
                <a:ea typeface="Loubag Bold"/>
                <a:cs typeface="Loubag Bold"/>
                <a:sym typeface="Loubag Bold"/>
              </a:rPr>
              <a:t>Anas Riyaz Chawoos</a:t>
            </a:r>
          </a:p>
        </p:txBody>
      </p:sp>
      <p:sp>
        <p:nvSpPr>
          <p:cNvPr name="TextBox 14" id="14"/>
          <p:cNvSpPr txBox="true"/>
          <p:nvPr/>
        </p:nvSpPr>
        <p:spPr>
          <a:xfrm rot="0">
            <a:off x="5205613" y="2808547"/>
            <a:ext cx="8080801" cy="3276600"/>
          </a:xfrm>
          <a:prstGeom prst="rect">
            <a:avLst/>
          </a:prstGeom>
        </p:spPr>
        <p:txBody>
          <a:bodyPr anchor="t" rtlCol="false" tIns="0" lIns="0" bIns="0" rIns="0">
            <a:spAutoFit/>
          </a:bodyPr>
          <a:lstStyle/>
          <a:p>
            <a:pPr algn="ctr">
              <a:lnSpc>
                <a:spcPts val="12888"/>
              </a:lnSpc>
              <a:spcBef>
                <a:spcPct val="0"/>
              </a:spcBef>
            </a:pPr>
            <a:r>
              <a:rPr lang="en-US" sz="10740">
                <a:solidFill>
                  <a:srgbClr val="3B191D"/>
                </a:solidFill>
                <a:latin typeface="Chewy"/>
                <a:ea typeface="Chewy"/>
                <a:cs typeface="Chewy"/>
                <a:sym typeface="Chewy"/>
              </a:rPr>
              <a:t>Starbucks Sales Analysis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FDBC7"/>
        </a:solidFill>
      </p:bgPr>
    </p:bg>
    <p:spTree>
      <p:nvGrpSpPr>
        <p:cNvPr id="1" name=""/>
        <p:cNvGrpSpPr/>
        <p:nvPr/>
      </p:nvGrpSpPr>
      <p:grpSpPr>
        <a:xfrm>
          <a:off x="0" y="0"/>
          <a:ext cx="0" cy="0"/>
          <a:chOff x="0" y="0"/>
          <a:chExt cx="0" cy="0"/>
        </a:xfrm>
      </p:grpSpPr>
      <p:grpSp>
        <p:nvGrpSpPr>
          <p:cNvPr name="Group 2" id="2"/>
          <p:cNvGrpSpPr/>
          <p:nvPr/>
        </p:nvGrpSpPr>
        <p:grpSpPr>
          <a:xfrm rot="0">
            <a:off x="12507697" y="-2569467"/>
            <a:ext cx="7196333" cy="719633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68176" t="-12228" r="-28160" b="-17353"/>
              </a:stretch>
            </a:blipFill>
            <a:ln w="123825" cap="sq">
              <a:solidFill>
                <a:srgbClr val="C8926B"/>
              </a:solidFill>
              <a:prstDash val="solid"/>
              <a:miter/>
            </a:ln>
          </p:spPr>
        </p:sp>
      </p:grpSp>
      <p:sp>
        <p:nvSpPr>
          <p:cNvPr name="Freeform 4" id="4"/>
          <p:cNvSpPr/>
          <p:nvPr/>
        </p:nvSpPr>
        <p:spPr>
          <a:xfrm flipH="false" flipV="false" rot="0">
            <a:off x="2545188" y="3319917"/>
            <a:ext cx="9962509" cy="4822036"/>
          </a:xfrm>
          <a:custGeom>
            <a:avLst/>
            <a:gdLst/>
            <a:ahLst/>
            <a:cxnLst/>
            <a:rect r="r" b="b" t="t" l="l"/>
            <a:pathLst>
              <a:path h="4822036" w="9962509">
                <a:moveTo>
                  <a:pt x="0" y="0"/>
                </a:moveTo>
                <a:lnTo>
                  <a:pt x="9962509" y="0"/>
                </a:lnTo>
                <a:lnTo>
                  <a:pt x="9962509" y="4822036"/>
                </a:lnTo>
                <a:lnTo>
                  <a:pt x="0" y="4822036"/>
                </a:lnTo>
                <a:lnTo>
                  <a:pt x="0" y="0"/>
                </a:lnTo>
                <a:close/>
              </a:path>
            </a:pathLst>
          </a:custGeom>
          <a:blipFill>
            <a:blip r:embed="rId3"/>
            <a:stretch>
              <a:fillRect l="0" t="0" r="0" b="0"/>
            </a:stretch>
          </a:blipFill>
        </p:spPr>
      </p:sp>
      <p:sp>
        <p:nvSpPr>
          <p:cNvPr name="TextBox 5" id="5"/>
          <p:cNvSpPr txBox="true"/>
          <p:nvPr/>
        </p:nvSpPr>
        <p:spPr>
          <a:xfrm rot="0">
            <a:off x="473900" y="293803"/>
            <a:ext cx="11478997" cy="1466850"/>
          </a:xfrm>
          <a:prstGeom prst="rect">
            <a:avLst/>
          </a:prstGeom>
        </p:spPr>
        <p:txBody>
          <a:bodyPr anchor="t" rtlCol="false" tIns="0" lIns="0" bIns="0" rIns="0">
            <a:spAutoFit/>
          </a:bodyPr>
          <a:lstStyle/>
          <a:p>
            <a:pPr algn="ctr">
              <a:lnSpc>
                <a:spcPts val="5838"/>
              </a:lnSpc>
            </a:pPr>
            <a:r>
              <a:rPr lang="en-US" sz="4865">
                <a:solidFill>
                  <a:srgbClr val="3B191D"/>
                </a:solidFill>
                <a:latin typeface="Loubag"/>
                <a:ea typeface="Loubag"/>
                <a:cs typeface="Loubag"/>
                <a:sym typeface="Loubag"/>
              </a:rPr>
              <a:t>Find products with unit price above the average price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8EFE5"/>
        </a:solidFill>
      </p:bgPr>
    </p:bg>
    <p:spTree>
      <p:nvGrpSpPr>
        <p:cNvPr id="1" name=""/>
        <p:cNvGrpSpPr/>
        <p:nvPr/>
      </p:nvGrpSpPr>
      <p:grpSpPr>
        <a:xfrm>
          <a:off x="0" y="0"/>
          <a:ext cx="0" cy="0"/>
          <a:chOff x="0" y="0"/>
          <a:chExt cx="0" cy="0"/>
        </a:xfrm>
      </p:grpSpPr>
      <p:sp>
        <p:nvSpPr>
          <p:cNvPr name="Freeform 2" id="2"/>
          <p:cNvSpPr/>
          <p:nvPr/>
        </p:nvSpPr>
        <p:spPr>
          <a:xfrm flipH="false" flipV="false" rot="-669874">
            <a:off x="15049221" y="6734959"/>
            <a:ext cx="2180097" cy="4688381"/>
          </a:xfrm>
          <a:custGeom>
            <a:avLst/>
            <a:gdLst/>
            <a:ahLst/>
            <a:cxnLst/>
            <a:rect r="r" b="b" t="t" l="l"/>
            <a:pathLst>
              <a:path h="4688381" w="2180097">
                <a:moveTo>
                  <a:pt x="0" y="0"/>
                </a:moveTo>
                <a:lnTo>
                  <a:pt x="2180097" y="0"/>
                </a:lnTo>
                <a:lnTo>
                  <a:pt x="2180097" y="4688381"/>
                </a:lnTo>
                <a:lnTo>
                  <a:pt x="0" y="4688381"/>
                </a:lnTo>
                <a:lnTo>
                  <a:pt x="0" y="0"/>
                </a:lnTo>
                <a:close/>
              </a:path>
            </a:pathLst>
          </a:custGeom>
          <a:blipFill>
            <a:blip r:embed="rId2"/>
            <a:stretch>
              <a:fillRect l="0" t="0" r="0" b="0"/>
            </a:stretch>
          </a:blipFill>
        </p:spPr>
      </p:sp>
      <p:sp>
        <p:nvSpPr>
          <p:cNvPr name="Freeform 3" id="3"/>
          <p:cNvSpPr/>
          <p:nvPr/>
        </p:nvSpPr>
        <p:spPr>
          <a:xfrm flipH="false" flipV="false" rot="-715830">
            <a:off x="16671427" y="1426124"/>
            <a:ext cx="1982324" cy="6170659"/>
          </a:xfrm>
          <a:custGeom>
            <a:avLst/>
            <a:gdLst/>
            <a:ahLst/>
            <a:cxnLst/>
            <a:rect r="r" b="b" t="t" l="l"/>
            <a:pathLst>
              <a:path h="6170659" w="1982324">
                <a:moveTo>
                  <a:pt x="0" y="0"/>
                </a:moveTo>
                <a:lnTo>
                  <a:pt x="1982325" y="0"/>
                </a:lnTo>
                <a:lnTo>
                  <a:pt x="1982325" y="6170659"/>
                </a:lnTo>
                <a:lnTo>
                  <a:pt x="0" y="6170659"/>
                </a:lnTo>
                <a:lnTo>
                  <a:pt x="0" y="0"/>
                </a:lnTo>
                <a:close/>
              </a:path>
            </a:pathLst>
          </a:custGeom>
          <a:blipFill>
            <a:blip r:embed="rId3"/>
            <a:stretch>
              <a:fillRect l="0" t="0" r="0" b="0"/>
            </a:stretch>
          </a:blipFill>
        </p:spPr>
      </p:sp>
      <p:sp>
        <p:nvSpPr>
          <p:cNvPr name="Freeform 4" id="4"/>
          <p:cNvSpPr/>
          <p:nvPr/>
        </p:nvSpPr>
        <p:spPr>
          <a:xfrm flipH="false" flipV="false" rot="-302008">
            <a:off x="14493218" y="4020862"/>
            <a:ext cx="1278101" cy="1466974"/>
          </a:xfrm>
          <a:custGeom>
            <a:avLst/>
            <a:gdLst/>
            <a:ahLst/>
            <a:cxnLst/>
            <a:rect r="r" b="b" t="t" l="l"/>
            <a:pathLst>
              <a:path h="1466974" w="1278101">
                <a:moveTo>
                  <a:pt x="0" y="0"/>
                </a:moveTo>
                <a:lnTo>
                  <a:pt x="1278101" y="0"/>
                </a:lnTo>
                <a:lnTo>
                  <a:pt x="1278101" y="1466974"/>
                </a:lnTo>
                <a:lnTo>
                  <a:pt x="0" y="1466974"/>
                </a:lnTo>
                <a:lnTo>
                  <a:pt x="0" y="0"/>
                </a:lnTo>
                <a:close/>
              </a:path>
            </a:pathLst>
          </a:custGeom>
          <a:blipFill>
            <a:blip r:embed="rId4"/>
            <a:stretch>
              <a:fillRect l="0" t="0" r="0" b="0"/>
            </a:stretch>
          </a:blipFill>
        </p:spPr>
      </p:sp>
      <p:sp>
        <p:nvSpPr>
          <p:cNvPr name="Freeform 5" id="5"/>
          <p:cNvSpPr/>
          <p:nvPr/>
        </p:nvSpPr>
        <p:spPr>
          <a:xfrm flipH="false" flipV="false" rot="0">
            <a:off x="5531797" y="2439980"/>
            <a:ext cx="7224405" cy="5407039"/>
          </a:xfrm>
          <a:custGeom>
            <a:avLst/>
            <a:gdLst/>
            <a:ahLst/>
            <a:cxnLst/>
            <a:rect r="r" b="b" t="t" l="l"/>
            <a:pathLst>
              <a:path h="5407039" w="7224405">
                <a:moveTo>
                  <a:pt x="0" y="0"/>
                </a:moveTo>
                <a:lnTo>
                  <a:pt x="7224406" y="0"/>
                </a:lnTo>
                <a:lnTo>
                  <a:pt x="7224406" y="5407040"/>
                </a:lnTo>
                <a:lnTo>
                  <a:pt x="0" y="5407040"/>
                </a:lnTo>
                <a:lnTo>
                  <a:pt x="0" y="0"/>
                </a:lnTo>
                <a:close/>
              </a:path>
            </a:pathLst>
          </a:custGeom>
          <a:blipFill>
            <a:blip r:embed="rId5"/>
            <a:stretch>
              <a:fillRect l="0" t="0" r="0" b="0"/>
            </a:stretch>
          </a:blipFill>
        </p:spPr>
      </p:sp>
      <p:sp>
        <p:nvSpPr>
          <p:cNvPr name="TextBox 6" id="6"/>
          <p:cNvSpPr txBox="true"/>
          <p:nvPr/>
        </p:nvSpPr>
        <p:spPr>
          <a:xfrm rot="0">
            <a:off x="543749" y="0"/>
            <a:ext cx="16715551" cy="1314450"/>
          </a:xfrm>
          <a:prstGeom prst="rect">
            <a:avLst/>
          </a:prstGeom>
        </p:spPr>
        <p:txBody>
          <a:bodyPr anchor="t" rtlCol="false" tIns="0" lIns="0" bIns="0" rIns="0">
            <a:spAutoFit/>
          </a:bodyPr>
          <a:lstStyle/>
          <a:p>
            <a:pPr algn="ctr">
              <a:lnSpc>
                <a:spcPts val="5209"/>
              </a:lnSpc>
            </a:pPr>
            <a:r>
              <a:rPr lang="en-US" sz="4341">
                <a:solidFill>
                  <a:srgbClr val="3B191D"/>
                </a:solidFill>
                <a:latin typeface="Loubag"/>
                <a:ea typeface="Loubag"/>
                <a:cs typeface="Loubag"/>
                <a:sym typeface="Loubag"/>
              </a:rPr>
              <a:t>Find products that have generated revenue above the average product revenue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FDBC7"/>
        </a:solidFill>
      </p:bgPr>
    </p:bg>
    <p:spTree>
      <p:nvGrpSpPr>
        <p:cNvPr id="1" name=""/>
        <p:cNvGrpSpPr/>
        <p:nvPr/>
      </p:nvGrpSpPr>
      <p:grpSpPr>
        <a:xfrm>
          <a:off x="0" y="0"/>
          <a:ext cx="0" cy="0"/>
          <a:chOff x="0" y="0"/>
          <a:chExt cx="0" cy="0"/>
        </a:xfrm>
      </p:grpSpPr>
      <p:sp>
        <p:nvSpPr>
          <p:cNvPr name="Freeform 2" id="2"/>
          <p:cNvSpPr/>
          <p:nvPr/>
        </p:nvSpPr>
        <p:spPr>
          <a:xfrm flipH="false" flipV="false" rot="-1290456">
            <a:off x="15292026" y="2368807"/>
            <a:ext cx="4326644" cy="3812855"/>
          </a:xfrm>
          <a:custGeom>
            <a:avLst/>
            <a:gdLst/>
            <a:ahLst/>
            <a:cxnLst/>
            <a:rect r="r" b="b" t="t" l="l"/>
            <a:pathLst>
              <a:path h="3812855" w="4326644">
                <a:moveTo>
                  <a:pt x="0" y="0"/>
                </a:moveTo>
                <a:lnTo>
                  <a:pt x="4326645" y="0"/>
                </a:lnTo>
                <a:lnTo>
                  <a:pt x="4326645" y="3812855"/>
                </a:lnTo>
                <a:lnTo>
                  <a:pt x="0" y="3812855"/>
                </a:lnTo>
                <a:lnTo>
                  <a:pt x="0" y="0"/>
                </a:lnTo>
                <a:close/>
              </a:path>
            </a:pathLst>
          </a:custGeom>
          <a:blipFill>
            <a:blip r:embed="rId2"/>
            <a:stretch>
              <a:fillRect l="0" t="0" r="0" b="0"/>
            </a:stretch>
          </a:blipFill>
        </p:spPr>
      </p:sp>
      <p:sp>
        <p:nvSpPr>
          <p:cNvPr name="Freeform 3" id="3"/>
          <p:cNvSpPr/>
          <p:nvPr/>
        </p:nvSpPr>
        <p:spPr>
          <a:xfrm flipH="false" flipV="false" rot="-4043926">
            <a:off x="15807911" y="-134066"/>
            <a:ext cx="1666524" cy="1912796"/>
          </a:xfrm>
          <a:custGeom>
            <a:avLst/>
            <a:gdLst/>
            <a:ahLst/>
            <a:cxnLst/>
            <a:rect r="r" b="b" t="t" l="l"/>
            <a:pathLst>
              <a:path h="1912796" w="1666524">
                <a:moveTo>
                  <a:pt x="0" y="0"/>
                </a:moveTo>
                <a:lnTo>
                  <a:pt x="1666523" y="0"/>
                </a:lnTo>
                <a:lnTo>
                  <a:pt x="1666523" y="1912796"/>
                </a:lnTo>
                <a:lnTo>
                  <a:pt x="0" y="1912796"/>
                </a:lnTo>
                <a:lnTo>
                  <a:pt x="0" y="0"/>
                </a:lnTo>
                <a:close/>
              </a:path>
            </a:pathLst>
          </a:custGeom>
          <a:blipFill>
            <a:blip r:embed="rId3"/>
            <a:stretch>
              <a:fillRect l="0" t="0" r="0" b="0"/>
            </a:stretch>
          </a:blipFill>
        </p:spPr>
      </p:sp>
      <p:sp>
        <p:nvSpPr>
          <p:cNvPr name="Freeform 4" id="4"/>
          <p:cNvSpPr/>
          <p:nvPr/>
        </p:nvSpPr>
        <p:spPr>
          <a:xfrm flipH="true" flipV="false" rot="594549">
            <a:off x="14283235" y="6907566"/>
            <a:ext cx="3698676" cy="3878035"/>
          </a:xfrm>
          <a:custGeom>
            <a:avLst/>
            <a:gdLst/>
            <a:ahLst/>
            <a:cxnLst/>
            <a:rect r="r" b="b" t="t" l="l"/>
            <a:pathLst>
              <a:path h="3878035" w="3698676">
                <a:moveTo>
                  <a:pt x="3698675" y="0"/>
                </a:moveTo>
                <a:lnTo>
                  <a:pt x="0" y="0"/>
                </a:lnTo>
                <a:lnTo>
                  <a:pt x="0" y="3878034"/>
                </a:lnTo>
                <a:lnTo>
                  <a:pt x="3698675" y="3878034"/>
                </a:lnTo>
                <a:lnTo>
                  <a:pt x="3698675" y="0"/>
                </a:lnTo>
                <a:close/>
              </a:path>
            </a:pathLst>
          </a:custGeom>
          <a:blipFill>
            <a:blip r:embed="rId4"/>
            <a:stretch>
              <a:fillRect l="0" t="0" r="0" b="0"/>
            </a:stretch>
          </a:blipFill>
        </p:spPr>
      </p:sp>
      <p:sp>
        <p:nvSpPr>
          <p:cNvPr name="Freeform 5" id="5"/>
          <p:cNvSpPr/>
          <p:nvPr/>
        </p:nvSpPr>
        <p:spPr>
          <a:xfrm flipH="false" flipV="false" rot="0">
            <a:off x="5474353" y="2412767"/>
            <a:ext cx="7339293" cy="5461466"/>
          </a:xfrm>
          <a:custGeom>
            <a:avLst/>
            <a:gdLst/>
            <a:ahLst/>
            <a:cxnLst/>
            <a:rect r="r" b="b" t="t" l="l"/>
            <a:pathLst>
              <a:path h="5461466" w="7339293">
                <a:moveTo>
                  <a:pt x="0" y="0"/>
                </a:moveTo>
                <a:lnTo>
                  <a:pt x="7339294" y="0"/>
                </a:lnTo>
                <a:lnTo>
                  <a:pt x="7339294" y="5461466"/>
                </a:lnTo>
                <a:lnTo>
                  <a:pt x="0" y="5461466"/>
                </a:lnTo>
                <a:lnTo>
                  <a:pt x="0" y="0"/>
                </a:lnTo>
                <a:close/>
              </a:path>
            </a:pathLst>
          </a:custGeom>
          <a:blipFill>
            <a:blip r:embed="rId5"/>
            <a:stretch>
              <a:fillRect l="0" t="0" r="0" b="0"/>
            </a:stretch>
          </a:blipFill>
        </p:spPr>
      </p:sp>
      <p:sp>
        <p:nvSpPr>
          <p:cNvPr name="TextBox 6" id="6"/>
          <p:cNvSpPr txBox="true"/>
          <p:nvPr/>
        </p:nvSpPr>
        <p:spPr>
          <a:xfrm rot="0">
            <a:off x="1028700" y="331684"/>
            <a:ext cx="14409289" cy="1295400"/>
          </a:xfrm>
          <a:prstGeom prst="rect">
            <a:avLst/>
          </a:prstGeom>
        </p:spPr>
        <p:txBody>
          <a:bodyPr anchor="t" rtlCol="false" tIns="0" lIns="0" bIns="0" rIns="0">
            <a:spAutoFit/>
          </a:bodyPr>
          <a:lstStyle/>
          <a:p>
            <a:pPr algn="ctr">
              <a:lnSpc>
                <a:spcPts val="5136"/>
              </a:lnSpc>
            </a:pPr>
            <a:r>
              <a:rPr lang="en-US" sz="4280">
                <a:solidFill>
                  <a:srgbClr val="3B191D"/>
                </a:solidFill>
                <a:latin typeface="Loubag"/>
                <a:ea typeface="Loubag"/>
                <a:cs typeface="Loubag"/>
                <a:sym typeface="Loubag"/>
              </a:rPr>
              <a:t>Find all transactions from the day with highest total sales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8EFE5"/>
        </a:solidFill>
      </p:bgPr>
    </p:bg>
    <p:spTree>
      <p:nvGrpSpPr>
        <p:cNvPr id="1" name=""/>
        <p:cNvGrpSpPr/>
        <p:nvPr/>
      </p:nvGrpSpPr>
      <p:grpSpPr>
        <a:xfrm>
          <a:off x="0" y="0"/>
          <a:ext cx="0" cy="0"/>
          <a:chOff x="0" y="0"/>
          <a:chExt cx="0" cy="0"/>
        </a:xfrm>
      </p:grpSpPr>
      <p:sp>
        <p:nvSpPr>
          <p:cNvPr name="Freeform 2" id="2"/>
          <p:cNvSpPr/>
          <p:nvPr/>
        </p:nvSpPr>
        <p:spPr>
          <a:xfrm flipH="false" flipV="false" rot="0">
            <a:off x="13481468" y="-1830404"/>
            <a:ext cx="2677824" cy="3916379"/>
          </a:xfrm>
          <a:custGeom>
            <a:avLst/>
            <a:gdLst/>
            <a:ahLst/>
            <a:cxnLst/>
            <a:rect r="r" b="b" t="t" l="l"/>
            <a:pathLst>
              <a:path h="3916379" w="2677824">
                <a:moveTo>
                  <a:pt x="0" y="0"/>
                </a:moveTo>
                <a:lnTo>
                  <a:pt x="2677824" y="0"/>
                </a:lnTo>
                <a:lnTo>
                  <a:pt x="2677824" y="3916379"/>
                </a:lnTo>
                <a:lnTo>
                  <a:pt x="0" y="3916379"/>
                </a:lnTo>
                <a:lnTo>
                  <a:pt x="0" y="0"/>
                </a:lnTo>
                <a:close/>
              </a:path>
            </a:pathLst>
          </a:custGeom>
          <a:blipFill>
            <a:blip r:embed="rId2"/>
            <a:stretch>
              <a:fillRect l="0" t="0" r="0" b="0"/>
            </a:stretch>
          </a:blipFill>
        </p:spPr>
      </p:sp>
      <p:sp>
        <p:nvSpPr>
          <p:cNvPr name="Freeform 3" id="3"/>
          <p:cNvSpPr/>
          <p:nvPr/>
        </p:nvSpPr>
        <p:spPr>
          <a:xfrm flipH="false" flipV="false" rot="-161141">
            <a:off x="15388418" y="941883"/>
            <a:ext cx="3404524" cy="2519348"/>
          </a:xfrm>
          <a:custGeom>
            <a:avLst/>
            <a:gdLst/>
            <a:ahLst/>
            <a:cxnLst/>
            <a:rect r="r" b="b" t="t" l="l"/>
            <a:pathLst>
              <a:path h="2519348" w="3404524">
                <a:moveTo>
                  <a:pt x="0" y="0"/>
                </a:moveTo>
                <a:lnTo>
                  <a:pt x="3404524" y="0"/>
                </a:lnTo>
                <a:lnTo>
                  <a:pt x="3404524" y="2519348"/>
                </a:lnTo>
                <a:lnTo>
                  <a:pt x="0" y="2519348"/>
                </a:lnTo>
                <a:lnTo>
                  <a:pt x="0" y="0"/>
                </a:lnTo>
                <a:close/>
              </a:path>
            </a:pathLst>
          </a:custGeom>
          <a:blipFill>
            <a:blip r:embed="rId3"/>
            <a:stretch>
              <a:fillRect l="0" t="0" r="0" b="0"/>
            </a:stretch>
          </a:blipFill>
        </p:spPr>
      </p:sp>
      <p:sp>
        <p:nvSpPr>
          <p:cNvPr name="Freeform 4" id="4"/>
          <p:cNvSpPr/>
          <p:nvPr/>
        </p:nvSpPr>
        <p:spPr>
          <a:xfrm flipH="true" flipV="false" rot="-6646623">
            <a:off x="11737399" y="-321232"/>
            <a:ext cx="951634" cy="1092262"/>
          </a:xfrm>
          <a:custGeom>
            <a:avLst/>
            <a:gdLst/>
            <a:ahLst/>
            <a:cxnLst/>
            <a:rect r="r" b="b" t="t" l="l"/>
            <a:pathLst>
              <a:path h="1092262" w="951634">
                <a:moveTo>
                  <a:pt x="951634" y="0"/>
                </a:moveTo>
                <a:lnTo>
                  <a:pt x="0" y="0"/>
                </a:lnTo>
                <a:lnTo>
                  <a:pt x="0" y="1092263"/>
                </a:lnTo>
                <a:lnTo>
                  <a:pt x="951634" y="1092263"/>
                </a:lnTo>
                <a:lnTo>
                  <a:pt x="951634" y="0"/>
                </a:lnTo>
                <a:close/>
              </a:path>
            </a:pathLst>
          </a:custGeom>
          <a:blipFill>
            <a:blip r:embed="rId4"/>
            <a:stretch>
              <a:fillRect l="0" t="0" r="0" b="0"/>
            </a:stretch>
          </a:blipFill>
        </p:spPr>
      </p:sp>
      <p:sp>
        <p:nvSpPr>
          <p:cNvPr name="Freeform 5" id="5"/>
          <p:cNvSpPr/>
          <p:nvPr/>
        </p:nvSpPr>
        <p:spPr>
          <a:xfrm flipH="false" flipV="false" rot="0">
            <a:off x="3493371" y="4206505"/>
            <a:ext cx="11301259" cy="2330885"/>
          </a:xfrm>
          <a:custGeom>
            <a:avLst/>
            <a:gdLst/>
            <a:ahLst/>
            <a:cxnLst/>
            <a:rect r="r" b="b" t="t" l="l"/>
            <a:pathLst>
              <a:path h="2330885" w="11301259">
                <a:moveTo>
                  <a:pt x="0" y="0"/>
                </a:moveTo>
                <a:lnTo>
                  <a:pt x="11301258" y="0"/>
                </a:lnTo>
                <a:lnTo>
                  <a:pt x="11301258" y="2330884"/>
                </a:lnTo>
                <a:lnTo>
                  <a:pt x="0" y="2330884"/>
                </a:lnTo>
                <a:lnTo>
                  <a:pt x="0" y="0"/>
                </a:lnTo>
                <a:close/>
              </a:path>
            </a:pathLst>
          </a:custGeom>
          <a:blipFill>
            <a:blip r:embed="rId5"/>
            <a:stretch>
              <a:fillRect l="0" t="0" r="0" b="0"/>
            </a:stretch>
          </a:blipFill>
        </p:spPr>
      </p:sp>
      <p:sp>
        <p:nvSpPr>
          <p:cNvPr name="TextBox 6" id="6"/>
          <p:cNvSpPr txBox="true"/>
          <p:nvPr/>
        </p:nvSpPr>
        <p:spPr>
          <a:xfrm rot="0">
            <a:off x="250709" y="1028700"/>
            <a:ext cx="13230760" cy="1562100"/>
          </a:xfrm>
          <a:prstGeom prst="rect">
            <a:avLst/>
          </a:prstGeom>
        </p:spPr>
        <p:txBody>
          <a:bodyPr anchor="t" rtlCol="false" tIns="0" lIns="0" bIns="0" rIns="0">
            <a:spAutoFit/>
          </a:bodyPr>
          <a:lstStyle/>
          <a:p>
            <a:pPr algn="ctr">
              <a:lnSpc>
                <a:spcPts val="6164"/>
              </a:lnSpc>
            </a:pPr>
            <a:r>
              <a:rPr lang="en-US" sz="5136">
                <a:solidFill>
                  <a:srgbClr val="3B191D"/>
                </a:solidFill>
                <a:latin typeface="Loubag"/>
                <a:ea typeface="Loubag"/>
                <a:cs typeface="Loubag"/>
                <a:sym typeface="Loubag"/>
              </a:rPr>
              <a:t>Rank products by their total revenue with running totals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8EFE5"/>
        </a:solidFill>
      </p:bgPr>
    </p:bg>
    <p:spTree>
      <p:nvGrpSpPr>
        <p:cNvPr id="1" name=""/>
        <p:cNvGrpSpPr/>
        <p:nvPr/>
      </p:nvGrpSpPr>
      <p:grpSpPr>
        <a:xfrm>
          <a:off x="0" y="0"/>
          <a:ext cx="0" cy="0"/>
          <a:chOff x="0" y="0"/>
          <a:chExt cx="0" cy="0"/>
        </a:xfrm>
      </p:grpSpPr>
      <p:sp>
        <p:nvSpPr>
          <p:cNvPr name="Freeform 2" id="2"/>
          <p:cNvSpPr/>
          <p:nvPr/>
        </p:nvSpPr>
        <p:spPr>
          <a:xfrm flipH="false" flipV="false" rot="-870744">
            <a:off x="16125842" y="876363"/>
            <a:ext cx="3207075" cy="2826235"/>
          </a:xfrm>
          <a:custGeom>
            <a:avLst/>
            <a:gdLst/>
            <a:ahLst/>
            <a:cxnLst/>
            <a:rect r="r" b="b" t="t" l="l"/>
            <a:pathLst>
              <a:path h="2826235" w="3207075">
                <a:moveTo>
                  <a:pt x="0" y="0"/>
                </a:moveTo>
                <a:lnTo>
                  <a:pt x="3207075" y="0"/>
                </a:lnTo>
                <a:lnTo>
                  <a:pt x="3207075" y="2826236"/>
                </a:lnTo>
                <a:lnTo>
                  <a:pt x="0" y="2826236"/>
                </a:lnTo>
                <a:lnTo>
                  <a:pt x="0" y="0"/>
                </a:lnTo>
                <a:close/>
              </a:path>
            </a:pathLst>
          </a:custGeom>
          <a:blipFill>
            <a:blip r:embed="rId2"/>
            <a:stretch>
              <a:fillRect l="0" t="0" r="0" b="0"/>
            </a:stretch>
          </a:blipFill>
        </p:spPr>
      </p:sp>
      <p:sp>
        <p:nvSpPr>
          <p:cNvPr name="Freeform 3" id="3"/>
          <p:cNvSpPr/>
          <p:nvPr/>
        </p:nvSpPr>
        <p:spPr>
          <a:xfrm flipH="true" flipV="false" rot="370325">
            <a:off x="16352903" y="5109452"/>
            <a:ext cx="2640259" cy="4889368"/>
          </a:xfrm>
          <a:custGeom>
            <a:avLst/>
            <a:gdLst/>
            <a:ahLst/>
            <a:cxnLst/>
            <a:rect r="r" b="b" t="t" l="l"/>
            <a:pathLst>
              <a:path h="4889368" w="2640259">
                <a:moveTo>
                  <a:pt x="2640259" y="0"/>
                </a:moveTo>
                <a:lnTo>
                  <a:pt x="0" y="0"/>
                </a:lnTo>
                <a:lnTo>
                  <a:pt x="0" y="4889368"/>
                </a:lnTo>
                <a:lnTo>
                  <a:pt x="2640259" y="4889368"/>
                </a:lnTo>
                <a:lnTo>
                  <a:pt x="2640259" y="0"/>
                </a:lnTo>
                <a:close/>
              </a:path>
            </a:pathLst>
          </a:custGeom>
          <a:blipFill>
            <a:blip r:embed="rId3"/>
            <a:stretch>
              <a:fillRect l="0" t="0" r="0" b="0"/>
            </a:stretch>
          </a:blipFill>
        </p:spPr>
      </p:sp>
      <p:sp>
        <p:nvSpPr>
          <p:cNvPr name="Freeform 4" id="4"/>
          <p:cNvSpPr/>
          <p:nvPr/>
        </p:nvSpPr>
        <p:spPr>
          <a:xfrm flipH="false" flipV="false" rot="-250732">
            <a:off x="11912791" y="8339190"/>
            <a:ext cx="3872505" cy="2313822"/>
          </a:xfrm>
          <a:custGeom>
            <a:avLst/>
            <a:gdLst/>
            <a:ahLst/>
            <a:cxnLst/>
            <a:rect r="r" b="b" t="t" l="l"/>
            <a:pathLst>
              <a:path h="2313822" w="3872505">
                <a:moveTo>
                  <a:pt x="0" y="0"/>
                </a:moveTo>
                <a:lnTo>
                  <a:pt x="3872505" y="0"/>
                </a:lnTo>
                <a:lnTo>
                  <a:pt x="3872505" y="2313822"/>
                </a:lnTo>
                <a:lnTo>
                  <a:pt x="0" y="2313822"/>
                </a:lnTo>
                <a:lnTo>
                  <a:pt x="0" y="0"/>
                </a:lnTo>
                <a:close/>
              </a:path>
            </a:pathLst>
          </a:custGeom>
          <a:blipFill>
            <a:blip r:embed="rId4"/>
            <a:stretch>
              <a:fillRect l="0" t="0" r="0" b="0"/>
            </a:stretch>
          </a:blipFill>
        </p:spPr>
      </p:sp>
      <p:sp>
        <p:nvSpPr>
          <p:cNvPr name="Freeform 5" id="5"/>
          <p:cNvSpPr/>
          <p:nvPr/>
        </p:nvSpPr>
        <p:spPr>
          <a:xfrm flipH="false" flipV="false" rot="0">
            <a:off x="14126204" y="-2237225"/>
            <a:ext cx="2594532" cy="3794562"/>
          </a:xfrm>
          <a:custGeom>
            <a:avLst/>
            <a:gdLst/>
            <a:ahLst/>
            <a:cxnLst/>
            <a:rect r="r" b="b" t="t" l="l"/>
            <a:pathLst>
              <a:path h="3794562" w="2594532">
                <a:moveTo>
                  <a:pt x="0" y="0"/>
                </a:moveTo>
                <a:lnTo>
                  <a:pt x="2594532" y="0"/>
                </a:lnTo>
                <a:lnTo>
                  <a:pt x="2594532" y="3794563"/>
                </a:lnTo>
                <a:lnTo>
                  <a:pt x="0" y="3794563"/>
                </a:lnTo>
                <a:lnTo>
                  <a:pt x="0" y="0"/>
                </a:lnTo>
                <a:close/>
              </a:path>
            </a:pathLst>
          </a:custGeom>
          <a:blipFill>
            <a:blip r:embed="rId5"/>
            <a:stretch>
              <a:fillRect l="0" t="0" r="0" b="0"/>
            </a:stretch>
          </a:blipFill>
        </p:spPr>
      </p:sp>
      <p:sp>
        <p:nvSpPr>
          <p:cNvPr name="AutoShape 6" id="6"/>
          <p:cNvSpPr/>
          <p:nvPr/>
        </p:nvSpPr>
        <p:spPr>
          <a:xfrm>
            <a:off x="5393989" y="6750492"/>
            <a:ext cx="1883876" cy="0"/>
          </a:xfrm>
          <a:prstGeom prst="line">
            <a:avLst/>
          </a:prstGeom>
          <a:ln cap="rnd" w="38100">
            <a:solidFill>
              <a:srgbClr val="86512A"/>
            </a:solidFill>
            <a:prstDash val="sysDash"/>
            <a:headEnd type="none" len="sm" w="sm"/>
            <a:tailEnd type="arrow" len="sm" w="med"/>
          </a:ln>
        </p:spPr>
      </p:sp>
      <p:sp>
        <p:nvSpPr>
          <p:cNvPr name="AutoShape 7" id="7"/>
          <p:cNvSpPr/>
          <p:nvPr/>
        </p:nvSpPr>
        <p:spPr>
          <a:xfrm>
            <a:off x="10222513" y="6765329"/>
            <a:ext cx="1883876" cy="0"/>
          </a:xfrm>
          <a:prstGeom prst="line">
            <a:avLst/>
          </a:prstGeom>
          <a:ln cap="rnd" w="38100">
            <a:solidFill>
              <a:srgbClr val="86512A"/>
            </a:solidFill>
            <a:prstDash val="sysDash"/>
            <a:headEnd type="none" len="sm" w="sm"/>
            <a:tailEnd type="arrow" len="sm" w="med"/>
          </a:ln>
        </p:spPr>
      </p:sp>
      <p:sp>
        <p:nvSpPr>
          <p:cNvPr name="Freeform 8" id="8"/>
          <p:cNvSpPr/>
          <p:nvPr/>
        </p:nvSpPr>
        <p:spPr>
          <a:xfrm flipH="false" flipV="false" rot="-3970797">
            <a:off x="9469858" y="9302536"/>
            <a:ext cx="1435904" cy="1648096"/>
          </a:xfrm>
          <a:custGeom>
            <a:avLst/>
            <a:gdLst/>
            <a:ahLst/>
            <a:cxnLst/>
            <a:rect r="r" b="b" t="t" l="l"/>
            <a:pathLst>
              <a:path h="1648096" w="1435904">
                <a:moveTo>
                  <a:pt x="0" y="0"/>
                </a:moveTo>
                <a:lnTo>
                  <a:pt x="1435904" y="0"/>
                </a:lnTo>
                <a:lnTo>
                  <a:pt x="1435904" y="1648095"/>
                </a:lnTo>
                <a:lnTo>
                  <a:pt x="0" y="1648095"/>
                </a:lnTo>
                <a:lnTo>
                  <a:pt x="0" y="0"/>
                </a:lnTo>
                <a:close/>
              </a:path>
            </a:pathLst>
          </a:custGeom>
          <a:blipFill>
            <a:blip r:embed="rId6"/>
            <a:stretch>
              <a:fillRect l="0" t="0" r="0" b="0"/>
            </a:stretch>
          </a:blipFill>
        </p:spPr>
      </p:sp>
      <p:sp>
        <p:nvSpPr>
          <p:cNvPr name="Freeform 9" id="9"/>
          <p:cNvSpPr/>
          <p:nvPr/>
        </p:nvSpPr>
        <p:spPr>
          <a:xfrm flipH="false" flipV="false" rot="0">
            <a:off x="3493371" y="4069880"/>
            <a:ext cx="11301259" cy="2147239"/>
          </a:xfrm>
          <a:custGeom>
            <a:avLst/>
            <a:gdLst/>
            <a:ahLst/>
            <a:cxnLst/>
            <a:rect r="r" b="b" t="t" l="l"/>
            <a:pathLst>
              <a:path h="2147239" w="11301259">
                <a:moveTo>
                  <a:pt x="0" y="0"/>
                </a:moveTo>
                <a:lnTo>
                  <a:pt x="11301258" y="0"/>
                </a:lnTo>
                <a:lnTo>
                  <a:pt x="11301258" y="2147240"/>
                </a:lnTo>
                <a:lnTo>
                  <a:pt x="0" y="2147240"/>
                </a:lnTo>
                <a:lnTo>
                  <a:pt x="0" y="0"/>
                </a:lnTo>
                <a:close/>
              </a:path>
            </a:pathLst>
          </a:custGeom>
          <a:blipFill>
            <a:blip r:embed="rId7"/>
            <a:stretch>
              <a:fillRect l="0" t="0" r="0" b="0"/>
            </a:stretch>
          </a:blipFill>
        </p:spPr>
      </p:sp>
      <p:sp>
        <p:nvSpPr>
          <p:cNvPr name="TextBox 10" id="10"/>
          <p:cNvSpPr txBox="true"/>
          <p:nvPr/>
        </p:nvSpPr>
        <p:spPr>
          <a:xfrm rot="0">
            <a:off x="310724" y="519621"/>
            <a:ext cx="13538320" cy="1257300"/>
          </a:xfrm>
          <a:prstGeom prst="rect">
            <a:avLst/>
          </a:prstGeom>
        </p:spPr>
        <p:txBody>
          <a:bodyPr anchor="t" rtlCol="false" tIns="0" lIns="0" bIns="0" rIns="0">
            <a:spAutoFit/>
          </a:bodyPr>
          <a:lstStyle/>
          <a:p>
            <a:pPr algn="ctr">
              <a:lnSpc>
                <a:spcPts val="5008"/>
              </a:lnSpc>
            </a:pPr>
            <a:r>
              <a:rPr lang="en-US" sz="4173">
                <a:solidFill>
                  <a:srgbClr val="3B191D"/>
                </a:solidFill>
                <a:latin typeface="Loubag"/>
                <a:ea typeface="Loubag"/>
                <a:cs typeface="Loubag"/>
                <a:sym typeface="Loubag"/>
              </a:rPr>
              <a:t>Analyze daily sales patterns to identify growth or decline trends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FDBC7"/>
        </a:solidFill>
      </p:bgPr>
    </p:bg>
    <p:spTree>
      <p:nvGrpSpPr>
        <p:cNvPr id="1" name=""/>
        <p:cNvGrpSpPr/>
        <p:nvPr/>
      </p:nvGrpSpPr>
      <p:grpSpPr>
        <a:xfrm>
          <a:off x="0" y="0"/>
          <a:ext cx="0" cy="0"/>
          <a:chOff x="0" y="0"/>
          <a:chExt cx="0" cy="0"/>
        </a:xfrm>
      </p:grpSpPr>
      <p:sp>
        <p:nvSpPr>
          <p:cNvPr name="Freeform 2" id="2"/>
          <p:cNvSpPr/>
          <p:nvPr/>
        </p:nvSpPr>
        <p:spPr>
          <a:xfrm flipH="false" flipV="false" rot="-1819312">
            <a:off x="16481018" y="2794026"/>
            <a:ext cx="2795524" cy="3328005"/>
          </a:xfrm>
          <a:custGeom>
            <a:avLst/>
            <a:gdLst/>
            <a:ahLst/>
            <a:cxnLst/>
            <a:rect r="r" b="b" t="t" l="l"/>
            <a:pathLst>
              <a:path h="3328005" w="2795524">
                <a:moveTo>
                  <a:pt x="0" y="0"/>
                </a:moveTo>
                <a:lnTo>
                  <a:pt x="2795524" y="0"/>
                </a:lnTo>
                <a:lnTo>
                  <a:pt x="2795524" y="3328005"/>
                </a:lnTo>
                <a:lnTo>
                  <a:pt x="0" y="3328005"/>
                </a:lnTo>
                <a:lnTo>
                  <a:pt x="0" y="0"/>
                </a:lnTo>
                <a:close/>
              </a:path>
            </a:pathLst>
          </a:custGeom>
          <a:blipFill>
            <a:blip r:embed="rId2"/>
            <a:stretch>
              <a:fillRect l="0" t="0" r="0" b="0"/>
            </a:stretch>
          </a:blipFill>
        </p:spPr>
      </p:sp>
      <p:sp>
        <p:nvSpPr>
          <p:cNvPr name="Freeform 3" id="3"/>
          <p:cNvSpPr/>
          <p:nvPr/>
        </p:nvSpPr>
        <p:spPr>
          <a:xfrm flipH="false" flipV="false" rot="463956">
            <a:off x="14616571" y="7142995"/>
            <a:ext cx="4162098" cy="2788606"/>
          </a:xfrm>
          <a:custGeom>
            <a:avLst/>
            <a:gdLst/>
            <a:ahLst/>
            <a:cxnLst/>
            <a:rect r="r" b="b" t="t" l="l"/>
            <a:pathLst>
              <a:path h="2788606" w="4162098">
                <a:moveTo>
                  <a:pt x="0" y="0"/>
                </a:moveTo>
                <a:lnTo>
                  <a:pt x="4162098" y="0"/>
                </a:lnTo>
                <a:lnTo>
                  <a:pt x="4162098" y="2788606"/>
                </a:lnTo>
                <a:lnTo>
                  <a:pt x="0" y="2788606"/>
                </a:lnTo>
                <a:lnTo>
                  <a:pt x="0" y="0"/>
                </a:lnTo>
                <a:close/>
              </a:path>
            </a:pathLst>
          </a:custGeom>
          <a:blipFill>
            <a:blip r:embed="rId3"/>
            <a:stretch>
              <a:fillRect l="0" t="0" r="0" b="0"/>
            </a:stretch>
          </a:blipFill>
        </p:spPr>
      </p:sp>
      <p:sp>
        <p:nvSpPr>
          <p:cNvPr name="Freeform 4" id="4"/>
          <p:cNvSpPr/>
          <p:nvPr/>
        </p:nvSpPr>
        <p:spPr>
          <a:xfrm flipH="true" flipV="false" rot="-5066940">
            <a:off x="16909313" y="1145112"/>
            <a:ext cx="892396" cy="1024271"/>
          </a:xfrm>
          <a:custGeom>
            <a:avLst/>
            <a:gdLst/>
            <a:ahLst/>
            <a:cxnLst/>
            <a:rect r="r" b="b" t="t" l="l"/>
            <a:pathLst>
              <a:path h="1024271" w="892396">
                <a:moveTo>
                  <a:pt x="892396" y="0"/>
                </a:moveTo>
                <a:lnTo>
                  <a:pt x="0" y="0"/>
                </a:lnTo>
                <a:lnTo>
                  <a:pt x="0" y="1024271"/>
                </a:lnTo>
                <a:lnTo>
                  <a:pt x="892396" y="1024271"/>
                </a:lnTo>
                <a:lnTo>
                  <a:pt x="892396" y="0"/>
                </a:lnTo>
                <a:close/>
              </a:path>
            </a:pathLst>
          </a:custGeom>
          <a:blipFill>
            <a:blip r:embed="rId4"/>
            <a:stretch>
              <a:fillRect l="0" t="0" r="0" b="0"/>
            </a:stretch>
          </a:blipFill>
        </p:spPr>
      </p:sp>
      <p:sp>
        <p:nvSpPr>
          <p:cNvPr name="Freeform 5" id="5"/>
          <p:cNvSpPr/>
          <p:nvPr/>
        </p:nvSpPr>
        <p:spPr>
          <a:xfrm flipH="false" flipV="false" rot="0">
            <a:off x="3604263" y="2315986"/>
            <a:ext cx="10165685" cy="5680824"/>
          </a:xfrm>
          <a:custGeom>
            <a:avLst/>
            <a:gdLst/>
            <a:ahLst/>
            <a:cxnLst/>
            <a:rect r="r" b="b" t="t" l="l"/>
            <a:pathLst>
              <a:path h="5680824" w="10165685">
                <a:moveTo>
                  <a:pt x="0" y="0"/>
                </a:moveTo>
                <a:lnTo>
                  <a:pt x="10165686" y="0"/>
                </a:lnTo>
                <a:lnTo>
                  <a:pt x="10165686" y="5680825"/>
                </a:lnTo>
                <a:lnTo>
                  <a:pt x="0" y="5680825"/>
                </a:lnTo>
                <a:lnTo>
                  <a:pt x="0" y="0"/>
                </a:lnTo>
                <a:close/>
              </a:path>
            </a:pathLst>
          </a:custGeom>
          <a:blipFill>
            <a:blip r:embed="rId5"/>
            <a:stretch>
              <a:fillRect l="0" t="0" r="0" b="0"/>
            </a:stretch>
          </a:blipFill>
        </p:spPr>
      </p:sp>
      <p:sp>
        <p:nvSpPr>
          <p:cNvPr name="TextBox 6" id="6"/>
          <p:cNvSpPr txBox="true"/>
          <p:nvPr/>
        </p:nvSpPr>
        <p:spPr>
          <a:xfrm rot="0">
            <a:off x="163224" y="143378"/>
            <a:ext cx="16639392" cy="1771650"/>
          </a:xfrm>
          <a:prstGeom prst="rect">
            <a:avLst/>
          </a:prstGeom>
        </p:spPr>
        <p:txBody>
          <a:bodyPr anchor="t" rtlCol="false" tIns="0" lIns="0" bIns="0" rIns="0">
            <a:spAutoFit/>
          </a:bodyPr>
          <a:lstStyle/>
          <a:p>
            <a:pPr algn="ctr">
              <a:lnSpc>
                <a:spcPts val="4689"/>
              </a:lnSpc>
            </a:pPr>
            <a:r>
              <a:rPr lang="en-US" sz="3907">
                <a:solidFill>
                  <a:srgbClr val="3B191D"/>
                </a:solidFill>
                <a:latin typeface="Loubag"/>
                <a:ea typeface="Loubag"/>
                <a:cs typeface="Loubag"/>
                <a:sym typeface="Loubag"/>
              </a:rPr>
              <a:t>Analyze daily sales performance and categorize each day as high, average, or low performing compared to overall statistics part 1.</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FDBC7"/>
        </a:solidFill>
      </p:bgPr>
    </p:bg>
    <p:spTree>
      <p:nvGrpSpPr>
        <p:cNvPr id="1" name=""/>
        <p:cNvGrpSpPr/>
        <p:nvPr/>
      </p:nvGrpSpPr>
      <p:grpSpPr>
        <a:xfrm>
          <a:off x="0" y="0"/>
          <a:ext cx="0" cy="0"/>
          <a:chOff x="0" y="0"/>
          <a:chExt cx="0" cy="0"/>
        </a:xfrm>
      </p:grpSpPr>
      <p:sp>
        <p:nvSpPr>
          <p:cNvPr name="Freeform 2" id="2"/>
          <p:cNvSpPr/>
          <p:nvPr/>
        </p:nvSpPr>
        <p:spPr>
          <a:xfrm flipH="false" flipV="false" rot="-1819312">
            <a:off x="16481018" y="2794026"/>
            <a:ext cx="2795524" cy="3328005"/>
          </a:xfrm>
          <a:custGeom>
            <a:avLst/>
            <a:gdLst/>
            <a:ahLst/>
            <a:cxnLst/>
            <a:rect r="r" b="b" t="t" l="l"/>
            <a:pathLst>
              <a:path h="3328005" w="2795524">
                <a:moveTo>
                  <a:pt x="0" y="0"/>
                </a:moveTo>
                <a:lnTo>
                  <a:pt x="2795524" y="0"/>
                </a:lnTo>
                <a:lnTo>
                  <a:pt x="2795524" y="3328005"/>
                </a:lnTo>
                <a:lnTo>
                  <a:pt x="0" y="3328005"/>
                </a:lnTo>
                <a:lnTo>
                  <a:pt x="0" y="0"/>
                </a:lnTo>
                <a:close/>
              </a:path>
            </a:pathLst>
          </a:custGeom>
          <a:blipFill>
            <a:blip r:embed="rId2"/>
            <a:stretch>
              <a:fillRect l="0" t="0" r="0" b="0"/>
            </a:stretch>
          </a:blipFill>
        </p:spPr>
      </p:sp>
      <p:sp>
        <p:nvSpPr>
          <p:cNvPr name="Freeform 3" id="3"/>
          <p:cNvSpPr/>
          <p:nvPr/>
        </p:nvSpPr>
        <p:spPr>
          <a:xfrm flipH="false" flipV="false" rot="463956">
            <a:off x="14616571" y="7142995"/>
            <a:ext cx="4162098" cy="2788606"/>
          </a:xfrm>
          <a:custGeom>
            <a:avLst/>
            <a:gdLst/>
            <a:ahLst/>
            <a:cxnLst/>
            <a:rect r="r" b="b" t="t" l="l"/>
            <a:pathLst>
              <a:path h="2788606" w="4162098">
                <a:moveTo>
                  <a:pt x="0" y="0"/>
                </a:moveTo>
                <a:lnTo>
                  <a:pt x="4162098" y="0"/>
                </a:lnTo>
                <a:lnTo>
                  <a:pt x="4162098" y="2788606"/>
                </a:lnTo>
                <a:lnTo>
                  <a:pt x="0" y="2788606"/>
                </a:lnTo>
                <a:lnTo>
                  <a:pt x="0" y="0"/>
                </a:lnTo>
                <a:close/>
              </a:path>
            </a:pathLst>
          </a:custGeom>
          <a:blipFill>
            <a:blip r:embed="rId3"/>
            <a:stretch>
              <a:fillRect l="0" t="0" r="0" b="0"/>
            </a:stretch>
          </a:blipFill>
        </p:spPr>
      </p:sp>
      <p:sp>
        <p:nvSpPr>
          <p:cNvPr name="Freeform 4" id="4"/>
          <p:cNvSpPr/>
          <p:nvPr/>
        </p:nvSpPr>
        <p:spPr>
          <a:xfrm flipH="true" flipV="false" rot="-5066940">
            <a:off x="16909313" y="1145112"/>
            <a:ext cx="892396" cy="1024271"/>
          </a:xfrm>
          <a:custGeom>
            <a:avLst/>
            <a:gdLst/>
            <a:ahLst/>
            <a:cxnLst/>
            <a:rect r="r" b="b" t="t" l="l"/>
            <a:pathLst>
              <a:path h="1024271" w="892396">
                <a:moveTo>
                  <a:pt x="892396" y="0"/>
                </a:moveTo>
                <a:lnTo>
                  <a:pt x="0" y="0"/>
                </a:lnTo>
                <a:lnTo>
                  <a:pt x="0" y="1024271"/>
                </a:lnTo>
                <a:lnTo>
                  <a:pt x="892396" y="1024271"/>
                </a:lnTo>
                <a:lnTo>
                  <a:pt x="892396" y="0"/>
                </a:lnTo>
                <a:close/>
              </a:path>
            </a:pathLst>
          </a:custGeom>
          <a:blipFill>
            <a:blip r:embed="rId4"/>
            <a:stretch>
              <a:fillRect l="0" t="0" r="0" b="0"/>
            </a:stretch>
          </a:blipFill>
        </p:spPr>
      </p:sp>
      <p:sp>
        <p:nvSpPr>
          <p:cNvPr name="TextBox 5" id="5"/>
          <p:cNvSpPr txBox="true"/>
          <p:nvPr/>
        </p:nvSpPr>
        <p:spPr>
          <a:xfrm rot="0">
            <a:off x="163224" y="143378"/>
            <a:ext cx="16639392" cy="1771650"/>
          </a:xfrm>
          <a:prstGeom prst="rect">
            <a:avLst/>
          </a:prstGeom>
        </p:spPr>
        <p:txBody>
          <a:bodyPr anchor="t" rtlCol="false" tIns="0" lIns="0" bIns="0" rIns="0">
            <a:spAutoFit/>
          </a:bodyPr>
          <a:lstStyle/>
          <a:p>
            <a:pPr algn="ctr">
              <a:lnSpc>
                <a:spcPts val="4689"/>
              </a:lnSpc>
            </a:pPr>
            <a:r>
              <a:rPr lang="en-US" sz="3907">
                <a:solidFill>
                  <a:srgbClr val="3B191D"/>
                </a:solidFill>
                <a:latin typeface="Loubag"/>
                <a:ea typeface="Loubag"/>
                <a:cs typeface="Loubag"/>
                <a:sym typeface="Loubag"/>
              </a:rPr>
              <a:t>Analyze daily sales performance and categorize each day as high, average, or low performing compared to overall statistics part 2.</a:t>
            </a:r>
          </a:p>
        </p:txBody>
      </p:sp>
      <p:sp>
        <p:nvSpPr>
          <p:cNvPr name="Freeform 6" id="6"/>
          <p:cNvSpPr/>
          <p:nvPr/>
        </p:nvSpPr>
        <p:spPr>
          <a:xfrm flipH="false" flipV="false" rot="0">
            <a:off x="3230610" y="2963469"/>
            <a:ext cx="10504620" cy="4360061"/>
          </a:xfrm>
          <a:custGeom>
            <a:avLst/>
            <a:gdLst/>
            <a:ahLst/>
            <a:cxnLst/>
            <a:rect r="r" b="b" t="t" l="l"/>
            <a:pathLst>
              <a:path h="4360061" w="10504620">
                <a:moveTo>
                  <a:pt x="0" y="0"/>
                </a:moveTo>
                <a:lnTo>
                  <a:pt x="10504620" y="0"/>
                </a:lnTo>
                <a:lnTo>
                  <a:pt x="10504620" y="4360062"/>
                </a:lnTo>
                <a:lnTo>
                  <a:pt x="0" y="4360062"/>
                </a:lnTo>
                <a:lnTo>
                  <a:pt x="0" y="0"/>
                </a:lnTo>
                <a:close/>
              </a:path>
            </a:pathLst>
          </a:custGeom>
          <a:blipFill>
            <a:blip r:embed="rId5"/>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8EFE5"/>
        </a:solidFill>
      </p:bgPr>
    </p:bg>
    <p:spTree>
      <p:nvGrpSpPr>
        <p:cNvPr id="1" name=""/>
        <p:cNvGrpSpPr/>
        <p:nvPr/>
      </p:nvGrpSpPr>
      <p:grpSpPr>
        <a:xfrm>
          <a:off x="0" y="0"/>
          <a:ext cx="0" cy="0"/>
          <a:chOff x="0" y="0"/>
          <a:chExt cx="0" cy="0"/>
        </a:xfrm>
      </p:grpSpPr>
      <p:sp>
        <p:nvSpPr>
          <p:cNvPr name="Freeform 2" id="2"/>
          <p:cNvSpPr/>
          <p:nvPr/>
        </p:nvSpPr>
        <p:spPr>
          <a:xfrm flipH="false" flipV="false" rot="-870744">
            <a:off x="16125842" y="876363"/>
            <a:ext cx="3207075" cy="2826235"/>
          </a:xfrm>
          <a:custGeom>
            <a:avLst/>
            <a:gdLst/>
            <a:ahLst/>
            <a:cxnLst/>
            <a:rect r="r" b="b" t="t" l="l"/>
            <a:pathLst>
              <a:path h="2826235" w="3207075">
                <a:moveTo>
                  <a:pt x="0" y="0"/>
                </a:moveTo>
                <a:lnTo>
                  <a:pt x="3207075" y="0"/>
                </a:lnTo>
                <a:lnTo>
                  <a:pt x="3207075" y="2826236"/>
                </a:lnTo>
                <a:lnTo>
                  <a:pt x="0" y="2826236"/>
                </a:lnTo>
                <a:lnTo>
                  <a:pt x="0" y="0"/>
                </a:lnTo>
                <a:close/>
              </a:path>
            </a:pathLst>
          </a:custGeom>
          <a:blipFill>
            <a:blip r:embed="rId2"/>
            <a:stretch>
              <a:fillRect l="0" t="0" r="0" b="0"/>
            </a:stretch>
          </a:blipFill>
        </p:spPr>
      </p:sp>
      <p:sp>
        <p:nvSpPr>
          <p:cNvPr name="Freeform 3" id="3"/>
          <p:cNvSpPr/>
          <p:nvPr/>
        </p:nvSpPr>
        <p:spPr>
          <a:xfrm flipH="true" flipV="false" rot="370325">
            <a:off x="16352903" y="5109452"/>
            <a:ext cx="2640259" cy="4889368"/>
          </a:xfrm>
          <a:custGeom>
            <a:avLst/>
            <a:gdLst/>
            <a:ahLst/>
            <a:cxnLst/>
            <a:rect r="r" b="b" t="t" l="l"/>
            <a:pathLst>
              <a:path h="4889368" w="2640259">
                <a:moveTo>
                  <a:pt x="2640259" y="0"/>
                </a:moveTo>
                <a:lnTo>
                  <a:pt x="0" y="0"/>
                </a:lnTo>
                <a:lnTo>
                  <a:pt x="0" y="4889368"/>
                </a:lnTo>
                <a:lnTo>
                  <a:pt x="2640259" y="4889368"/>
                </a:lnTo>
                <a:lnTo>
                  <a:pt x="2640259" y="0"/>
                </a:lnTo>
                <a:close/>
              </a:path>
            </a:pathLst>
          </a:custGeom>
          <a:blipFill>
            <a:blip r:embed="rId3"/>
            <a:stretch>
              <a:fillRect l="0" t="0" r="0" b="0"/>
            </a:stretch>
          </a:blipFill>
        </p:spPr>
      </p:sp>
      <p:sp>
        <p:nvSpPr>
          <p:cNvPr name="Freeform 4" id="4"/>
          <p:cNvSpPr/>
          <p:nvPr/>
        </p:nvSpPr>
        <p:spPr>
          <a:xfrm flipH="false" flipV="false" rot="-250732">
            <a:off x="11912791" y="8339190"/>
            <a:ext cx="3872505" cy="2313822"/>
          </a:xfrm>
          <a:custGeom>
            <a:avLst/>
            <a:gdLst/>
            <a:ahLst/>
            <a:cxnLst/>
            <a:rect r="r" b="b" t="t" l="l"/>
            <a:pathLst>
              <a:path h="2313822" w="3872505">
                <a:moveTo>
                  <a:pt x="0" y="0"/>
                </a:moveTo>
                <a:lnTo>
                  <a:pt x="3872505" y="0"/>
                </a:lnTo>
                <a:lnTo>
                  <a:pt x="3872505" y="2313822"/>
                </a:lnTo>
                <a:lnTo>
                  <a:pt x="0" y="2313822"/>
                </a:lnTo>
                <a:lnTo>
                  <a:pt x="0" y="0"/>
                </a:lnTo>
                <a:close/>
              </a:path>
            </a:pathLst>
          </a:custGeom>
          <a:blipFill>
            <a:blip r:embed="rId4"/>
            <a:stretch>
              <a:fillRect l="0" t="0" r="0" b="0"/>
            </a:stretch>
          </a:blipFill>
        </p:spPr>
      </p:sp>
      <p:sp>
        <p:nvSpPr>
          <p:cNvPr name="Freeform 5" id="5"/>
          <p:cNvSpPr/>
          <p:nvPr/>
        </p:nvSpPr>
        <p:spPr>
          <a:xfrm flipH="false" flipV="false" rot="0">
            <a:off x="14126204" y="-2237225"/>
            <a:ext cx="2594532" cy="3794562"/>
          </a:xfrm>
          <a:custGeom>
            <a:avLst/>
            <a:gdLst/>
            <a:ahLst/>
            <a:cxnLst/>
            <a:rect r="r" b="b" t="t" l="l"/>
            <a:pathLst>
              <a:path h="3794562" w="2594532">
                <a:moveTo>
                  <a:pt x="0" y="0"/>
                </a:moveTo>
                <a:lnTo>
                  <a:pt x="2594532" y="0"/>
                </a:lnTo>
                <a:lnTo>
                  <a:pt x="2594532" y="3794563"/>
                </a:lnTo>
                <a:lnTo>
                  <a:pt x="0" y="3794563"/>
                </a:lnTo>
                <a:lnTo>
                  <a:pt x="0" y="0"/>
                </a:lnTo>
                <a:close/>
              </a:path>
            </a:pathLst>
          </a:custGeom>
          <a:blipFill>
            <a:blip r:embed="rId5"/>
            <a:stretch>
              <a:fillRect l="0" t="0" r="0" b="0"/>
            </a:stretch>
          </a:blipFill>
        </p:spPr>
      </p:sp>
      <p:sp>
        <p:nvSpPr>
          <p:cNvPr name="AutoShape 6" id="6"/>
          <p:cNvSpPr/>
          <p:nvPr/>
        </p:nvSpPr>
        <p:spPr>
          <a:xfrm>
            <a:off x="5393989" y="6750492"/>
            <a:ext cx="1883876" cy="0"/>
          </a:xfrm>
          <a:prstGeom prst="line">
            <a:avLst/>
          </a:prstGeom>
          <a:ln cap="rnd" w="38100">
            <a:solidFill>
              <a:srgbClr val="86512A"/>
            </a:solidFill>
            <a:prstDash val="sysDash"/>
            <a:headEnd type="none" len="sm" w="sm"/>
            <a:tailEnd type="arrow" len="sm" w="med"/>
          </a:ln>
        </p:spPr>
      </p:sp>
      <p:sp>
        <p:nvSpPr>
          <p:cNvPr name="AutoShape 7" id="7"/>
          <p:cNvSpPr/>
          <p:nvPr/>
        </p:nvSpPr>
        <p:spPr>
          <a:xfrm>
            <a:off x="10222513" y="6765329"/>
            <a:ext cx="1883876" cy="0"/>
          </a:xfrm>
          <a:prstGeom prst="line">
            <a:avLst/>
          </a:prstGeom>
          <a:ln cap="rnd" w="38100">
            <a:solidFill>
              <a:srgbClr val="86512A"/>
            </a:solidFill>
            <a:prstDash val="sysDash"/>
            <a:headEnd type="none" len="sm" w="sm"/>
            <a:tailEnd type="arrow" len="sm" w="med"/>
          </a:ln>
        </p:spPr>
      </p:sp>
      <p:sp>
        <p:nvSpPr>
          <p:cNvPr name="Freeform 8" id="8"/>
          <p:cNvSpPr/>
          <p:nvPr/>
        </p:nvSpPr>
        <p:spPr>
          <a:xfrm flipH="false" flipV="false" rot="-3970797">
            <a:off x="9469858" y="9302536"/>
            <a:ext cx="1435904" cy="1648096"/>
          </a:xfrm>
          <a:custGeom>
            <a:avLst/>
            <a:gdLst/>
            <a:ahLst/>
            <a:cxnLst/>
            <a:rect r="r" b="b" t="t" l="l"/>
            <a:pathLst>
              <a:path h="1648096" w="1435904">
                <a:moveTo>
                  <a:pt x="0" y="0"/>
                </a:moveTo>
                <a:lnTo>
                  <a:pt x="1435904" y="0"/>
                </a:lnTo>
                <a:lnTo>
                  <a:pt x="1435904" y="1648095"/>
                </a:lnTo>
                <a:lnTo>
                  <a:pt x="0" y="1648095"/>
                </a:lnTo>
                <a:lnTo>
                  <a:pt x="0" y="0"/>
                </a:lnTo>
                <a:close/>
              </a:path>
            </a:pathLst>
          </a:custGeom>
          <a:blipFill>
            <a:blip r:embed="rId6"/>
            <a:stretch>
              <a:fillRect l="0" t="0" r="0" b="0"/>
            </a:stretch>
          </a:blipFill>
        </p:spPr>
      </p:sp>
      <p:sp>
        <p:nvSpPr>
          <p:cNvPr name="Freeform 9" id="9"/>
          <p:cNvSpPr/>
          <p:nvPr/>
        </p:nvSpPr>
        <p:spPr>
          <a:xfrm flipH="false" flipV="false" rot="0">
            <a:off x="3493371" y="3427121"/>
            <a:ext cx="11301259" cy="3432757"/>
          </a:xfrm>
          <a:custGeom>
            <a:avLst/>
            <a:gdLst/>
            <a:ahLst/>
            <a:cxnLst/>
            <a:rect r="r" b="b" t="t" l="l"/>
            <a:pathLst>
              <a:path h="3432757" w="11301259">
                <a:moveTo>
                  <a:pt x="0" y="0"/>
                </a:moveTo>
                <a:lnTo>
                  <a:pt x="11301258" y="0"/>
                </a:lnTo>
                <a:lnTo>
                  <a:pt x="11301258" y="3432758"/>
                </a:lnTo>
                <a:lnTo>
                  <a:pt x="0" y="3432758"/>
                </a:lnTo>
                <a:lnTo>
                  <a:pt x="0" y="0"/>
                </a:lnTo>
                <a:close/>
              </a:path>
            </a:pathLst>
          </a:custGeom>
          <a:blipFill>
            <a:blip r:embed="rId7"/>
            <a:stretch>
              <a:fillRect l="0" t="0" r="0" b="0"/>
            </a:stretch>
          </a:blipFill>
        </p:spPr>
      </p:sp>
      <p:sp>
        <p:nvSpPr>
          <p:cNvPr name="TextBox 10" id="10"/>
          <p:cNvSpPr txBox="true"/>
          <p:nvPr/>
        </p:nvSpPr>
        <p:spPr>
          <a:xfrm rot="0">
            <a:off x="0" y="83114"/>
            <a:ext cx="14126204" cy="1885950"/>
          </a:xfrm>
          <a:prstGeom prst="rect">
            <a:avLst/>
          </a:prstGeom>
        </p:spPr>
        <p:txBody>
          <a:bodyPr anchor="t" rtlCol="false" tIns="0" lIns="0" bIns="0" rIns="0">
            <a:spAutoFit/>
          </a:bodyPr>
          <a:lstStyle/>
          <a:p>
            <a:pPr algn="ctr">
              <a:lnSpc>
                <a:spcPts val="5008"/>
              </a:lnSpc>
            </a:pPr>
            <a:r>
              <a:rPr lang="en-US" sz="4173">
                <a:solidFill>
                  <a:srgbClr val="3B191D"/>
                </a:solidFill>
                <a:latin typeface="Loubag"/>
                <a:ea typeface="Loubag"/>
                <a:cs typeface="Loubag"/>
                <a:sym typeface="Loubag"/>
              </a:rPr>
              <a:t>Show comprehensive product analysis including sales volume, revenue, category share, and performance classification part 1.</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8EFE5"/>
        </a:solidFill>
      </p:bgPr>
    </p:bg>
    <p:spTree>
      <p:nvGrpSpPr>
        <p:cNvPr id="1" name=""/>
        <p:cNvGrpSpPr/>
        <p:nvPr/>
      </p:nvGrpSpPr>
      <p:grpSpPr>
        <a:xfrm>
          <a:off x="0" y="0"/>
          <a:ext cx="0" cy="0"/>
          <a:chOff x="0" y="0"/>
          <a:chExt cx="0" cy="0"/>
        </a:xfrm>
      </p:grpSpPr>
      <p:sp>
        <p:nvSpPr>
          <p:cNvPr name="Freeform 2" id="2"/>
          <p:cNvSpPr/>
          <p:nvPr/>
        </p:nvSpPr>
        <p:spPr>
          <a:xfrm flipH="false" flipV="false" rot="-870744">
            <a:off x="16125842" y="876363"/>
            <a:ext cx="3207075" cy="2826235"/>
          </a:xfrm>
          <a:custGeom>
            <a:avLst/>
            <a:gdLst/>
            <a:ahLst/>
            <a:cxnLst/>
            <a:rect r="r" b="b" t="t" l="l"/>
            <a:pathLst>
              <a:path h="2826235" w="3207075">
                <a:moveTo>
                  <a:pt x="0" y="0"/>
                </a:moveTo>
                <a:lnTo>
                  <a:pt x="3207075" y="0"/>
                </a:lnTo>
                <a:lnTo>
                  <a:pt x="3207075" y="2826236"/>
                </a:lnTo>
                <a:lnTo>
                  <a:pt x="0" y="2826236"/>
                </a:lnTo>
                <a:lnTo>
                  <a:pt x="0" y="0"/>
                </a:lnTo>
                <a:close/>
              </a:path>
            </a:pathLst>
          </a:custGeom>
          <a:blipFill>
            <a:blip r:embed="rId2"/>
            <a:stretch>
              <a:fillRect l="0" t="0" r="0" b="0"/>
            </a:stretch>
          </a:blipFill>
        </p:spPr>
      </p:sp>
      <p:sp>
        <p:nvSpPr>
          <p:cNvPr name="Freeform 3" id="3"/>
          <p:cNvSpPr/>
          <p:nvPr/>
        </p:nvSpPr>
        <p:spPr>
          <a:xfrm flipH="true" flipV="false" rot="370325">
            <a:off x="16352903" y="5109452"/>
            <a:ext cx="2640259" cy="4889368"/>
          </a:xfrm>
          <a:custGeom>
            <a:avLst/>
            <a:gdLst/>
            <a:ahLst/>
            <a:cxnLst/>
            <a:rect r="r" b="b" t="t" l="l"/>
            <a:pathLst>
              <a:path h="4889368" w="2640259">
                <a:moveTo>
                  <a:pt x="2640259" y="0"/>
                </a:moveTo>
                <a:lnTo>
                  <a:pt x="0" y="0"/>
                </a:lnTo>
                <a:lnTo>
                  <a:pt x="0" y="4889368"/>
                </a:lnTo>
                <a:lnTo>
                  <a:pt x="2640259" y="4889368"/>
                </a:lnTo>
                <a:lnTo>
                  <a:pt x="2640259" y="0"/>
                </a:lnTo>
                <a:close/>
              </a:path>
            </a:pathLst>
          </a:custGeom>
          <a:blipFill>
            <a:blip r:embed="rId3"/>
            <a:stretch>
              <a:fillRect l="0" t="0" r="0" b="0"/>
            </a:stretch>
          </a:blipFill>
        </p:spPr>
      </p:sp>
      <p:sp>
        <p:nvSpPr>
          <p:cNvPr name="Freeform 4" id="4"/>
          <p:cNvSpPr/>
          <p:nvPr/>
        </p:nvSpPr>
        <p:spPr>
          <a:xfrm flipH="false" flipV="false" rot="-250732">
            <a:off x="11912791" y="8339190"/>
            <a:ext cx="3872505" cy="2313822"/>
          </a:xfrm>
          <a:custGeom>
            <a:avLst/>
            <a:gdLst/>
            <a:ahLst/>
            <a:cxnLst/>
            <a:rect r="r" b="b" t="t" l="l"/>
            <a:pathLst>
              <a:path h="2313822" w="3872505">
                <a:moveTo>
                  <a:pt x="0" y="0"/>
                </a:moveTo>
                <a:lnTo>
                  <a:pt x="3872505" y="0"/>
                </a:lnTo>
                <a:lnTo>
                  <a:pt x="3872505" y="2313822"/>
                </a:lnTo>
                <a:lnTo>
                  <a:pt x="0" y="2313822"/>
                </a:lnTo>
                <a:lnTo>
                  <a:pt x="0" y="0"/>
                </a:lnTo>
                <a:close/>
              </a:path>
            </a:pathLst>
          </a:custGeom>
          <a:blipFill>
            <a:blip r:embed="rId4"/>
            <a:stretch>
              <a:fillRect l="0" t="0" r="0" b="0"/>
            </a:stretch>
          </a:blipFill>
        </p:spPr>
      </p:sp>
      <p:sp>
        <p:nvSpPr>
          <p:cNvPr name="Freeform 5" id="5"/>
          <p:cNvSpPr/>
          <p:nvPr/>
        </p:nvSpPr>
        <p:spPr>
          <a:xfrm flipH="false" flipV="false" rot="0">
            <a:off x="14126204" y="-2237225"/>
            <a:ext cx="2594532" cy="3794562"/>
          </a:xfrm>
          <a:custGeom>
            <a:avLst/>
            <a:gdLst/>
            <a:ahLst/>
            <a:cxnLst/>
            <a:rect r="r" b="b" t="t" l="l"/>
            <a:pathLst>
              <a:path h="3794562" w="2594532">
                <a:moveTo>
                  <a:pt x="0" y="0"/>
                </a:moveTo>
                <a:lnTo>
                  <a:pt x="2594532" y="0"/>
                </a:lnTo>
                <a:lnTo>
                  <a:pt x="2594532" y="3794563"/>
                </a:lnTo>
                <a:lnTo>
                  <a:pt x="0" y="3794563"/>
                </a:lnTo>
                <a:lnTo>
                  <a:pt x="0" y="0"/>
                </a:lnTo>
                <a:close/>
              </a:path>
            </a:pathLst>
          </a:custGeom>
          <a:blipFill>
            <a:blip r:embed="rId5"/>
            <a:stretch>
              <a:fillRect l="0" t="0" r="0" b="0"/>
            </a:stretch>
          </a:blipFill>
        </p:spPr>
      </p:sp>
      <p:sp>
        <p:nvSpPr>
          <p:cNvPr name="AutoShape 6" id="6"/>
          <p:cNvSpPr/>
          <p:nvPr/>
        </p:nvSpPr>
        <p:spPr>
          <a:xfrm>
            <a:off x="5393989" y="6750492"/>
            <a:ext cx="1883876" cy="0"/>
          </a:xfrm>
          <a:prstGeom prst="line">
            <a:avLst/>
          </a:prstGeom>
          <a:ln cap="rnd" w="38100">
            <a:solidFill>
              <a:srgbClr val="86512A"/>
            </a:solidFill>
            <a:prstDash val="sysDash"/>
            <a:headEnd type="none" len="sm" w="sm"/>
            <a:tailEnd type="arrow" len="sm" w="med"/>
          </a:ln>
        </p:spPr>
      </p:sp>
      <p:sp>
        <p:nvSpPr>
          <p:cNvPr name="AutoShape 7" id="7"/>
          <p:cNvSpPr/>
          <p:nvPr/>
        </p:nvSpPr>
        <p:spPr>
          <a:xfrm>
            <a:off x="10222513" y="6765329"/>
            <a:ext cx="1883876" cy="0"/>
          </a:xfrm>
          <a:prstGeom prst="line">
            <a:avLst/>
          </a:prstGeom>
          <a:ln cap="rnd" w="38100">
            <a:solidFill>
              <a:srgbClr val="86512A"/>
            </a:solidFill>
            <a:prstDash val="sysDash"/>
            <a:headEnd type="none" len="sm" w="sm"/>
            <a:tailEnd type="arrow" len="sm" w="med"/>
          </a:ln>
        </p:spPr>
      </p:sp>
      <p:sp>
        <p:nvSpPr>
          <p:cNvPr name="Freeform 8" id="8"/>
          <p:cNvSpPr/>
          <p:nvPr/>
        </p:nvSpPr>
        <p:spPr>
          <a:xfrm flipH="false" flipV="false" rot="-3970797">
            <a:off x="9469858" y="9302536"/>
            <a:ext cx="1435904" cy="1648096"/>
          </a:xfrm>
          <a:custGeom>
            <a:avLst/>
            <a:gdLst/>
            <a:ahLst/>
            <a:cxnLst/>
            <a:rect r="r" b="b" t="t" l="l"/>
            <a:pathLst>
              <a:path h="1648096" w="1435904">
                <a:moveTo>
                  <a:pt x="0" y="0"/>
                </a:moveTo>
                <a:lnTo>
                  <a:pt x="1435904" y="0"/>
                </a:lnTo>
                <a:lnTo>
                  <a:pt x="1435904" y="1648095"/>
                </a:lnTo>
                <a:lnTo>
                  <a:pt x="0" y="1648095"/>
                </a:lnTo>
                <a:lnTo>
                  <a:pt x="0" y="0"/>
                </a:lnTo>
                <a:close/>
              </a:path>
            </a:pathLst>
          </a:custGeom>
          <a:blipFill>
            <a:blip r:embed="rId6"/>
            <a:stretch>
              <a:fillRect l="0" t="0" r="0" b="0"/>
            </a:stretch>
          </a:blipFill>
        </p:spPr>
      </p:sp>
      <p:sp>
        <p:nvSpPr>
          <p:cNvPr name="Freeform 9" id="9"/>
          <p:cNvSpPr/>
          <p:nvPr/>
        </p:nvSpPr>
        <p:spPr>
          <a:xfrm flipH="false" flipV="false" rot="0">
            <a:off x="3031868" y="2854809"/>
            <a:ext cx="11094336" cy="5396430"/>
          </a:xfrm>
          <a:custGeom>
            <a:avLst/>
            <a:gdLst/>
            <a:ahLst/>
            <a:cxnLst/>
            <a:rect r="r" b="b" t="t" l="l"/>
            <a:pathLst>
              <a:path h="5396430" w="11094336">
                <a:moveTo>
                  <a:pt x="0" y="0"/>
                </a:moveTo>
                <a:lnTo>
                  <a:pt x="11094336" y="0"/>
                </a:lnTo>
                <a:lnTo>
                  <a:pt x="11094336" y="5396430"/>
                </a:lnTo>
                <a:lnTo>
                  <a:pt x="0" y="5396430"/>
                </a:lnTo>
                <a:lnTo>
                  <a:pt x="0" y="0"/>
                </a:lnTo>
                <a:close/>
              </a:path>
            </a:pathLst>
          </a:custGeom>
          <a:blipFill>
            <a:blip r:embed="rId7"/>
            <a:stretch>
              <a:fillRect l="0" t="0" r="0" b="0"/>
            </a:stretch>
          </a:blipFill>
        </p:spPr>
      </p:sp>
      <p:sp>
        <p:nvSpPr>
          <p:cNvPr name="TextBox 10" id="10"/>
          <p:cNvSpPr txBox="true"/>
          <p:nvPr/>
        </p:nvSpPr>
        <p:spPr>
          <a:xfrm rot="0">
            <a:off x="0" y="83114"/>
            <a:ext cx="14126204" cy="1885950"/>
          </a:xfrm>
          <a:prstGeom prst="rect">
            <a:avLst/>
          </a:prstGeom>
        </p:spPr>
        <p:txBody>
          <a:bodyPr anchor="t" rtlCol="false" tIns="0" lIns="0" bIns="0" rIns="0">
            <a:spAutoFit/>
          </a:bodyPr>
          <a:lstStyle/>
          <a:p>
            <a:pPr algn="ctr">
              <a:lnSpc>
                <a:spcPts val="5008"/>
              </a:lnSpc>
            </a:pPr>
            <a:r>
              <a:rPr lang="en-US" sz="4173">
                <a:solidFill>
                  <a:srgbClr val="3B191D"/>
                </a:solidFill>
                <a:latin typeface="Loubag"/>
                <a:ea typeface="Loubag"/>
                <a:cs typeface="Loubag"/>
                <a:sym typeface="Loubag"/>
              </a:rPr>
              <a:t>Show comprehensive product analysis including sales volume, revenue, category share, and performance classification part 2.</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8EFE5"/>
        </a:solidFill>
      </p:bgPr>
    </p:bg>
    <p:spTree>
      <p:nvGrpSpPr>
        <p:cNvPr id="1" name=""/>
        <p:cNvGrpSpPr/>
        <p:nvPr/>
      </p:nvGrpSpPr>
      <p:grpSpPr>
        <a:xfrm>
          <a:off x="0" y="0"/>
          <a:ext cx="0" cy="0"/>
          <a:chOff x="0" y="0"/>
          <a:chExt cx="0" cy="0"/>
        </a:xfrm>
      </p:grpSpPr>
      <p:sp>
        <p:nvSpPr>
          <p:cNvPr name="Freeform 2" id="2"/>
          <p:cNvSpPr/>
          <p:nvPr/>
        </p:nvSpPr>
        <p:spPr>
          <a:xfrm flipH="false" flipV="false" rot="-870744">
            <a:off x="16125842" y="876363"/>
            <a:ext cx="3207075" cy="2826235"/>
          </a:xfrm>
          <a:custGeom>
            <a:avLst/>
            <a:gdLst/>
            <a:ahLst/>
            <a:cxnLst/>
            <a:rect r="r" b="b" t="t" l="l"/>
            <a:pathLst>
              <a:path h="2826235" w="3207075">
                <a:moveTo>
                  <a:pt x="0" y="0"/>
                </a:moveTo>
                <a:lnTo>
                  <a:pt x="3207075" y="0"/>
                </a:lnTo>
                <a:lnTo>
                  <a:pt x="3207075" y="2826236"/>
                </a:lnTo>
                <a:lnTo>
                  <a:pt x="0" y="2826236"/>
                </a:lnTo>
                <a:lnTo>
                  <a:pt x="0" y="0"/>
                </a:lnTo>
                <a:close/>
              </a:path>
            </a:pathLst>
          </a:custGeom>
          <a:blipFill>
            <a:blip r:embed="rId2"/>
            <a:stretch>
              <a:fillRect l="0" t="0" r="0" b="0"/>
            </a:stretch>
          </a:blipFill>
        </p:spPr>
      </p:sp>
      <p:sp>
        <p:nvSpPr>
          <p:cNvPr name="Freeform 3" id="3"/>
          <p:cNvSpPr/>
          <p:nvPr/>
        </p:nvSpPr>
        <p:spPr>
          <a:xfrm flipH="true" flipV="false" rot="370325">
            <a:off x="16352903" y="5109452"/>
            <a:ext cx="2640259" cy="4889368"/>
          </a:xfrm>
          <a:custGeom>
            <a:avLst/>
            <a:gdLst/>
            <a:ahLst/>
            <a:cxnLst/>
            <a:rect r="r" b="b" t="t" l="l"/>
            <a:pathLst>
              <a:path h="4889368" w="2640259">
                <a:moveTo>
                  <a:pt x="2640259" y="0"/>
                </a:moveTo>
                <a:lnTo>
                  <a:pt x="0" y="0"/>
                </a:lnTo>
                <a:lnTo>
                  <a:pt x="0" y="4889368"/>
                </a:lnTo>
                <a:lnTo>
                  <a:pt x="2640259" y="4889368"/>
                </a:lnTo>
                <a:lnTo>
                  <a:pt x="2640259" y="0"/>
                </a:lnTo>
                <a:close/>
              </a:path>
            </a:pathLst>
          </a:custGeom>
          <a:blipFill>
            <a:blip r:embed="rId3"/>
            <a:stretch>
              <a:fillRect l="0" t="0" r="0" b="0"/>
            </a:stretch>
          </a:blipFill>
        </p:spPr>
      </p:sp>
      <p:sp>
        <p:nvSpPr>
          <p:cNvPr name="Freeform 4" id="4"/>
          <p:cNvSpPr/>
          <p:nvPr/>
        </p:nvSpPr>
        <p:spPr>
          <a:xfrm flipH="false" flipV="false" rot="-250732">
            <a:off x="11912791" y="8339190"/>
            <a:ext cx="3872505" cy="2313822"/>
          </a:xfrm>
          <a:custGeom>
            <a:avLst/>
            <a:gdLst/>
            <a:ahLst/>
            <a:cxnLst/>
            <a:rect r="r" b="b" t="t" l="l"/>
            <a:pathLst>
              <a:path h="2313822" w="3872505">
                <a:moveTo>
                  <a:pt x="0" y="0"/>
                </a:moveTo>
                <a:lnTo>
                  <a:pt x="3872505" y="0"/>
                </a:lnTo>
                <a:lnTo>
                  <a:pt x="3872505" y="2313822"/>
                </a:lnTo>
                <a:lnTo>
                  <a:pt x="0" y="2313822"/>
                </a:lnTo>
                <a:lnTo>
                  <a:pt x="0" y="0"/>
                </a:lnTo>
                <a:close/>
              </a:path>
            </a:pathLst>
          </a:custGeom>
          <a:blipFill>
            <a:blip r:embed="rId4"/>
            <a:stretch>
              <a:fillRect l="0" t="0" r="0" b="0"/>
            </a:stretch>
          </a:blipFill>
        </p:spPr>
      </p:sp>
      <p:sp>
        <p:nvSpPr>
          <p:cNvPr name="Freeform 5" id="5"/>
          <p:cNvSpPr/>
          <p:nvPr/>
        </p:nvSpPr>
        <p:spPr>
          <a:xfrm flipH="false" flipV="false" rot="0">
            <a:off x="14126204" y="-2237225"/>
            <a:ext cx="2594532" cy="3794562"/>
          </a:xfrm>
          <a:custGeom>
            <a:avLst/>
            <a:gdLst/>
            <a:ahLst/>
            <a:cxnLst/>
            <a:rect r="r" b="b" t="t" l="l"/>
            <a:pathLst>
              <a:path h="3794562" w="2594532">
                <a:moveTo>
                  <a:pt x="0" y="0"/>
                </a:moveTo>
                <a:lnTo>
                  <a:pt x="2594532" y="0"/>
                </a:lnTo>
                <a:lnTo>
                  <a:pt x="2594532" y="3794563"/>
                </a:lnTo>
                <a:lnTo>
                  <a:pt x="0" y="3794563"/>
                </a:lnTo>
                <a:lnTo>
                  <a:pt x="0" y="0"/>
                </a:lnTo>
                <a:close/>
              </a:path>
            </a:pathLst>
          </a:custGeom>
          <a:blipFill>
            <a:blip r:embed="rId5"/>
            <a:stretch>
              <a:fillRect l="0" t="0" r="0" b="0"/>
            </a:stretch>
          </a:blipFill>
        </p:spPr>
      </p:sp>
      <p:sp>
        <p:nvSpPr>
          <p:cNvPr name="AutoShape 6" id="6"/>
          <p:cNvSpPr/>
          <p:nvPr/>
        </p:nvSpPr>
        <p:spPr>
          <a:xfrm>
            <a:off x="5393989" y="6750492"/>
            <a:ext cx="1883876" cy="0"/>
          </a:xfrm>
          <a:prstGeom prst="line">
            <a:avLst/>
          </a:prstGeom>
          <a:ln cap="rnd" w="38100">
            <a:solidFill>
              <a:srgbClr val="86512A"/>
            </a:solidFill>
            <a:prstDash val="sysDash"/>
            <a:headEnd type="none" len="sm" w="sm"/>
            <a:tailEnd type="arrow" len="sm" w="med"/>
          </a:ln>
        </p:spPr>
      </p:sp>
      <p:sp>
        <p:nvSpPr>
          <p:cNvPr name="AutoShape 7" id="7"/>
          <p:cNvSpPr/>
          <p:nvPr/>
        </p:nvSpPr>
        <p:spPr>
          <a:xfrm>
            <a:off x="10222513" y="6765329"/>
            <a:ext cx="1883876" cy="0"/>
          </a:xfrm>
          <a:prstGeom prst="line">
            <a:avLst/>
          </a:prstGeom>
          <a:ln cap="rnd" w="38100">
            <a:solidFill>
              <a:srgbClr val="86512A"/>
            </a:solidFill>
            <a:prstDash val="sysDash"/>
            <a:headEnd type="none" len="sm" w="sm"/>
            <a:tailEnd type="arrow" len="sm" w="med"/>
          </a:ln>
        </p:spPr>
      </p:sp>
      <p:sp>
        <p:nvSpPr>
          <p:cNvPr name="Freeform 8" id="8"/>
          <p:cNvSpPr/>
          <p:nvPr/>
        </p:nvSpPr>
        <p:spPr>
          <a:xfrm flipH="false" flipV="false" rot="-3970797">
            <a:off x="9469858" y="9302536"/>
            <a:ext cx="1435904" cy="1648096"/>
          </a:xfrm>
          <a:custGeom>
            <a:avLst/>
            <a:gdLst/>
            <a:ahLst/>
            <a:cxnLst/>
            <a:rect r="r" b="b" t="t" l="l"/>
            <a:pathLst>
              <a:path h="1648096" w="1435904">
                <a:moveTo>
                  <a:pt x="0" y="0"/>
                </a:moveTo>
                <a:lnTo>
                  <a:pt x="1435904" y="0"/>
                </a:lnTo>
                <a:lnTo>
                  <a:pt x="1435904" y="1648095"/>
                </a:lnTo>
                <a:lnTo>
                  <a:pt x="0" y="1648095"/>
                </a:lnTo>
                <a:lnTo>
                  <a:pt x="0" y="0"/>
                </a:lnTo>
                <a:close/>
              </a:path>
            </a:pathLst>
          </a:custGeom>
          <a:blipFill>
            <a:blip r:embed="rId6"/>
            <a:stretch>
              <a:fillRect l="0" t="0" r="0" b="0"/>
            </a:stretch>
          </a:blipFill>
        </p:spPr>
      </p:sp>
      <p:sp>
        <p:nvSpPr>
          <p:cNvPr name="Freeform 9" id="9"/>
          <p:cNvSpPr/>
          <p:nvPr/>
        </p:nvSpPr>
        <p:spPr>
          <a:xfrm flipH="false" flipV="false" rot="0">
            <a:off x="3706859" y="3748560"/>
            <a:ext cx="10419345" cy="2789879"/>
          </a:xfrm>
          <a:custGeom>
            <a:avLst/>
            <a:gdLst/>
            <a:ahLst/>
            <a:cxnLst/>
            <a:rect r="r" b="b" t="t" l="l"/>
            <a:pathLst>
              <a:path h="2789879" w="10419345">
                <a:moveTo>
                  <a:pt x="0" y="0"/>
                </a:moveTo>
                <a:lnTo>
                  <a:pt x="10419345" y="0"/>
                </a:lnTo>
                <a:lnTo>
                  <a:pt x="10419345" y="2789880"/>
                </a:lnTo>
                <a:lnTo>
                  <a:pt x="0" y="2789880"/>
                </a:lnTo>
                <a:lnTo>
                  <a:pt x="0" y="0"/>
                </a:lnTo>
                <a:close/>
              </a:path>
            </a:pathLst>
          </a:custGeom>
          <a:blipFill>
            <a:blip r:embed="rId7"/>
            <a:stretch>
              <a:fillRect l="0" t="0" r="0" b="0"/>
            </a:stretch>
          </a:blipFill>
        </p:spPr>
      </p:sp>
      <p:sp>
        <p:nvSpPr>
          <p:cNvPr name="TextBox 10" id="10"/>
          <p:cNvSpPr txBox="true"/>
          <p:nvPr/>
        </p:nvSpPr>
        <p:spPr>
          <a:xfrm rot="0">
            <a:off x="0" y="83114"/>
            <a:ext cx="14126204" cy="1885950"/>
          </a:xfrm>
          <a:prstGeom prst="rect">
            <a:avLst/>
          </a:prstGeom>
        </p:spPr>
        <p:txBody>
          <a:bodyPr anchor="t" rtlCol="false" tIns="0" lIns="0" bIns="0" rIns="0">
            <a:spAutoFit/>
          </a:bodyPr>
          <a:lstStyle/>
          <a:p>
            <a:pPr algn="ctr">
              <a:lnSpc>
                <a:spcPts val="5008"/>
              </a:lnSpc>
            </a:pPr>
            <a:r>
              <a:rPr lang="en-US" sz="4173">
                <a:solidFill>
                  <a:srgbClr val="3B191D"/>
                </a:solidFill>
                <a:latin typeface="Loubag"/>
                <a:ea typeface="Loubag"/>
                <a:cs typeface="Loubag"/>
                <a:sym typeface="Loubag"/>
              </a:rPr>
              <a:t>Show comprehensive product analysis including sales volume, revenue, category share, and performance classification part 3.</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EFE5"/>
        </a:solidFill>
      </p:bgPr>
    </p:bg>
    <p:spTree>
      <p:nvGrpSpPr>
        <p:cNvPr id="1" name=""/>
        <p:cNvGrpSpPr/>
        <p:nvPr/>
      </p:nvGrpSpPr>
      <p:grpSpPr>
        <a:xfrm>
          <a:off x="0" y="0"/>
          <a:ext cx="0" cy="0"/>
          <a:chOff x="0" y="0"/>
          <a:chExt cx="0" cy="0"/>
        </a:xfrm>
      </p:grpSpPr>
      <p:sp>
        <p:nvSpPr>
          <p:cNvPr name="Freeform 2" id="2"/>
          <p:cNvSpPr/>
          <p:nvPr/>
        </p:nvSpPr>
        <p:spPr>
          <a:xfrm flipH="false" flipV="false" rot="451156">
            <a:off x="16046740" y="1125958"/>
            <a:ext cx="1868693" cy="5816944"/>
          </a:xfrm>
          <a:custGeom>
            <a:avLst/>
            <a:gdLst/>
            <a:ahLst/>
            <a:cxnLst/>
            <a:rect r="r" b="b" t="t" l="l"/>
            <a:pathLst>
              <a:path h="5816944" w="1868693">
                <a:moveTo>
                  <a:pt x="0" y="0"/>
                </a:moveTo>
                <a:lnTo>
                  <a:pt x="1868693" y="0"/>
                </a:lnTo>
                <a:lnTo>
                  <a:pt x="1868693" y="5816944"/>
                </a:lnTo>
                <a:lnTo>
                  <a:pt x="0" y="5816944"/>
                </a:lnTo>
                <a:lnTo>
                  <a:pt x="0" y="0"/>
                </a:lnTo>
                <a:close/>
              </a:path>
            </a:pathLst>
          </a:custGeom>
          <a:blipFill>
            <a:blip r:embed="rId2"/>
            <a:stretch>
              <a:fillRect l="0" t="0" r="0" b="0"/>
            </a:stretch>
          </a:blipFill>
        </p:spPr>
      </p:sp>
      <p:sp>
        <p:nvSpPr>
          <p:cNvPr name="Freeform 3" id="3"/>
          <p:cNvSpPr/>
          <p:nvPr/>
        </p:nvSpPr>
        <p:spPr>
          <a:xfrm flipH="false" flipV="false" rot="0">
            <a:off x="13738165" y="-1280721"/>
            <a:ext cx="3158134" cy="4618842"/>
          </a:xfrm>
          <a:custGeom>
            <a:avLst/>
            <a:gdLst/>
            <a:ahLst/>
            <a:cxnLst/>
            <a:rect r="r" b="b" t="t" l="l"/>
            <a:pathLst>
              <a:path h="4618842" w="3158134">
                <a:moveTo>
                  <a:pt x="0" y="0"/>
                </a:moveTo>
                <a:lnTo>
                  <a:pt x="3158134" y="0"/>
                </a:lnTo>
                <a:lnTo>
                  <a:pt x="3158134" y="4618842"/>
                </a:lnTo>
                <a:lnTo>
                  <a:pt x="0" y="4618842"/>
                </a:lnTo>
                <a:lnTo>
                  <a:pt x="0" y="0"/>
                </a:lnTo>
                <a:close/>
              </a:path>
            </a:pathLst>
          </a:custGeom>
          <a:blipFill>
            <a:blip r:embed="rId3"/>
            <a:stretch>
              <a:fillRect l="0" t="0" r="0" b="0"/>
            </a:stretch>
          </a:blipFill>
        </p:spPr>
      </p:sp>
      <p:sp>
        <p:nvSpPr>
          <p:cNvPr name="Freeform 4" id="4"/>
          <p:cNvSpPr/>
          <p:nvPr/>
        </p:nvSpPr>
        <p:spPr>
          <a:xfrm flipH="false" flipV="false" rot="-161141">
            <a:off x="13748119" y="7236006"/>
            <a:ext cx="4464924" cy="3304044"/>
          </a:xfrm>
          <a:custGeom>
            <a:avLst/>
            <a:gdLst/>
            <a:ahLst/>
            <a:cxnLst/>
            <a:rect r="r" b="b" t="t" l="l"/>
            <a:pathLst>
              <a:path h="3304044" w="4464924">
                <a:moveTo>
                  <a:pt x="0" y="0"/>
                </a:moveTo>
                <a:lnTo>
                  <a:pt x="4464924" y="0"/>
                </a:lnTo>
                <a:lnTo>
                  <a:pt x="4464924" y="3304044"/>
                </a:lnTo>
                <a:lnTo>
                  <a:pt x="0" y="3304044"/>
                </a:lnTo>
                <a:lnTo>
                  <a:pt x="0" y="0"/>
                </a:lnTo>
                <a:close/>
              </a:path>
            </a:pathLst>
          </a:custGeom>
          <a:blipFill>
            <a:blip r:embed="rId4"/>
            <a:stretch>
              <a:fillRect l="0" t="0" r="0" b="0"/>
            </a:stretch>
          </a:blipFill>
        </p:spPr>
      </p:sp>
      <p:sp>
        <p:nvSpPr>
          <p:cNvPr name="TextBox 5" id="5"/>
          <p:cNvSpPr txBox="true"/>
          <p:nvPr/>
        </p:nvSpPr>
        <p:spPr>
          <a:xfrm rot="0">
            <a:off x="1028700" y="1768719"/>
            <a:ext cx="6855989" cy="1057275"/>
          </a:xfrm>
          <a:prstGeom prst="rect">
            <a:avLst/>
          </a:prstGeom>
        </p:spPr>
        <p:txBody>
          <a:bodyPr anchor="t" rtlCol="false" tIns="0" lIns="0" bIns="0" rIns="0">
            <a:spAutoFit/>
          </a:bodyPr>
          <a:lstStyle/>
          <a:p>
            <a:pPr algn="l">
              <a:lnSpc>
                <a:spcPts val="8399"/>
              </a:lnSpc>
            </a:pPr>
            <a:r>
              <a:rPr lang="en-US" sz="6999">
                <a:solidFill>
                  <a:srgbClr val="3B191D"/>
                </a:solidFill>
                <a:latin typeface="Loubag"/>
                <a:ea typeface="Loubag"/>
                <a:cs typeface="Loubag"/>
                <a:sym typeface="Loubag"/>
              </a:rPr>
              <a:t>Introduction</a:t>
            </a:r>
          </a:p>
        </p:txBody>
      </p:sp>
      <p:sp>
        <p:nvSpPr>
          <p:cNvPr name="TextBox 6" id="6"/>
          <p:cNvSpPr txBox="true"/>
          <p:nvPr/>
        </p:nvSpPr>
        <p:spPr>
          <a:xfrm rot="0">
            <a:off x="203809" y="3613820"/>
            <a:ext cx="13758541" cy="4121436"/>
          </a:xfrm>
          <a:prstGeom prst="rect">
            <a:avLst/>
          </a:prstGeom>
        </p:spPr>
        <p:txBody>
          <a:bodyPr anchor="t" rtlCol="false" tIns="0" lIns="0" bIns="0" rIns="0">
            <a:spAutoFit/>
          </a:bodyPr>
          <a:lstStyle/>
          <a:p>
            <a:pPr algn="l">
              <a:lnSpc>
                <a:spcPts val="4133"/>
              </a:lnSpc>
            </a:pPr>
            <a:r>
              <a:rPr lang="en-US" sz="2952">
                <a:solidFill>
                  <a:srgbClr val="3B191D"/>
                </a:solidFill>
                <a:latin typeface="Boriboon"/>
                <a:ea typeface="Boriboon"/>
                <a:cs typeface="Boriboon"/>
                <a:sym typeface="Boriboon"/>
              </a:rPr>
              <a:t>This project conducts a detailed sales analysis of Starbucks, employing MySQL as the foundational tool for data management and querying. The core objective is to extract actionable insights from a comprehensive sales dataset, enabling a deeper understanding of customer behavior and market dynamics. Through meticulous data cleaning and preprocessing, followed by targeted SQL queries, we will identify key sales trends, product performance, and the impact of various factors on revenue. This data-driven investigation aims to provide Starbucks with quantifiable intelligence to optimize its strategies, enhance operational efficiency, and drive continued success in the competitive global beverage industry.</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8EFE5"/>
        </a:solidFill>
      </p:bgPr>
    </p:bg>
    <p:spTree>
      <p:nvGrpSpPr>
        <p:cNvPr id="1" name=""/>
        <p:cNvGrpSpPr/>
        <p:nvPr/>
      </p:nvGrpSpPr>
      <p:grpSpPr>
        <a:xfrm>
          <a:off x="0" y="0"/>
          <a:ext cx="0" cy="0"/>
          <a:chOff x="0" y="0"/>
          <a:chExt cx="0" cy="0"/>
        </a:xfrm>
      </p:grpSpPr>
      <p:sp>
        <p:nvSpPr>
          <p:cNvPr name="Freeform 2" id="2"/>
          <p:cNvSpPr/>
          <p:nvPr/>
        </p:nvSpPr>
        <p:spPr>
          <a:xfrm flipH="false" flipV="false" rot="0">
            <a:off x="13481468" y="-1830404"/>
            <a:ext cx="2677824" cy="3916379"/>
          </a:xfrm>
          <a:custGeom>
            <a:avLst/>
            <a:gdLst/>
            <a:ahLst/>
            <a:cxnLst/>
            <a:rect r="r" b="b" t="t" l="l"/>
            <a:pathLst>
              <a:path h="3916379" w="2677824">
                <a:moveTo>
                  <a:pt x="0" y="0"/>
                </a:moveTo>
                <a:lnTo>
                  <a:pt x="2677824" y="0"/>
                </a:lnTo>
                <a:lnTo>
                  <a:pt x="2677824" y="3916379"/>
                </a:lnTo>
                <a:lnTo>
                  <a:pt x="0" y="3916379"/>
                </a:lnTo>
                <a:lnTo>
                  <a:pt x="0" y="0"/>
                </a:lnTo>
                <a:close/>
              </a:path>
            </a:pathLst>
          </a:custGeom>
          <a:blipFill>
            <a:blip r:embed="rId2"/>
            <a:stretch>
              <a:fillRect l="0" t="0" r="0" b="0"/>
            </a:stretch>
          </a:blipFill>
        </p:spPr>
      </p:sp>
      <p:sp>
        <p:nvSpPr>
          <p:cNvPr name="Freeform 3" id="3"/>
          <p:cNvSpPr/>
          <p:nvPr/>
        </p:nvSpPr>
        <p:spPr>
          <a:xfrm flipH="false" flipV="false" rot="-161141">
            <a:off x="15388418" y="941883"/>
            <a:ext cx="3404524" cy="2519348"/>
          </a:xfrm>
          <a:custGeom>
            <a:avLst/>
            <a:gdLst/>
            <a:ahLst/>
            <a:cxnLst/>
            <a:rect r="r" b="b" t="t" l="l"/>
            <a:pathLst>
              <a:path h="2519348" w="3404524">
                <a:moveTo>
                  <a:pt x="0" y="0"/>
                </a:moveTo>
                <a:lnTo>
                  <a:pt x="3404524" y="0"/>
                </a:lnTo>
                <a:lnTo>
                  <a:pt x="3404524" y="2519348"/>
                </a:lnTo>
                <a:lnTo>
                  <a:pt x="0" y="2519348"/>
                </a:lnTo>
                <a:lnTo>
                  <a:pt x="0" y="0"/>
                </a:lnTo>
                <a:close/>
              </a:path>
            </a:pathLst>
          </a:custGeom>
          <a:blipFill>
            <a:blip r:embed="rId3"/>
            <a:stretch>
              <a:fillRect l="0" t="0" r="0" b="0"/>
            </a:stretch>
          </a:blipFill>
        </p:spPr>
      </p:sp>
      <p:sp>
        <p:nvSpPr>
          <p:cNvPr name="Freeform 4" id="4"/>
          <p:cNvSpPr/>
          <p:nvPr/>
        </p:nvSpPr>
        <p:spPr>
          <a:xfrm flipH="true" flipV="false" rot="-6646623">
            <a:off x="11737399" y="-321232"/>
            <a:ext cx="951634" cy="1092262"/>
          </a:xfrm>
          <a:custGeom>
            <a:avLst/>
            <a:gdLst/>
            <a:ahLst/>
            <a:cxnLst/>
            <a:rect r="r" b="b" t="t" l="l"/>
            <a:pathLst>
              <a:path h="1092262" w="951634">
                <a:moveTo>
                  <a:pt x="951634" y="0"/>
                </a:moveTo>
                <a:lnTo>
                  <a:pt x="0" y="0"/>
                </a:lnTo>
                <a:lnTo>
                  <a:pt x="0" y="1092263"/>
                </a:lnTo>
                <a:lnTo>
                  <a:pt x="951634" y="1092263"/>
                </a:lnTo>
                <a:lnTo>
                  <a:pt x="951634" y="0"/>
                </a:lnTo>
                <a:close/>
              </a:path>
            </a:pathLst>
          </a:custGeom>
          <a:blipFill>
            <a:blip r:embed="rId4"/>
            <a:stretch>
              <a:fillRect l="0" t="0" r="0" b="0"/>
            </a:stretch>
          </a:blipFill>
        </p:spPr>
      </p:sp>
      <p:sp>
        <p:nvSpPr>
          <p:cNvPr name="Freeform 5" id="5"/>
          <p:cNvSpPr/>
          <p:nvPr/>
        </p:nvSpPr>
        <p:spPr>
          <a:xfrm flipH="false" flipV="false" rot="0">
            <a:off x="3944134" y="3306738"/>
            <a:ext cx="10399731" cy="5696912"/>
          </a:xfrm>
          <a:custGeom>
            <a:avLst/>
            <a:gdLst/>
            <a:ahLst/>
            <a:cxnLst/>
            <a:rect r="r" b="b" t="t" l="l"/>
            <a:pathLst>
              <a:path h="5696912" w="10399731">
                <a:moveTo>
                  <a:pt x="0" y="0"/>
                </a:moveTo>
                <a:lnTo>
                  <a:pt x="10399732" y="0"/>
                </a:lnTo>
                <a:lnTo>
                  <a:pt x="10399732" y="5696912"/>
                </a:lnTo>
                <a:lnTo>
                  <a:pt x="0" y="5696912"/>
                </a:lnTo>
                <a:lnTo>
                  <a:pt x="0" y="0"/>
                </a:lnTo>
                <a:close/>
              </a:path>
            </a:pathLst>
          </a:custGeom>
          <a:blipFill>
            <a:blip r:embed="rId5"/>
            <a:stretch>
              <a:fillRect l="0" t="0" r="0" b="0"/>
            </a:stretch>
          </a:blipFill>
        </p:spPr>
      </p:sp>
      <p:sp>
        <p:nvSpPr>
          <p:cNvPr name="TextBox 6" id="6"/>
          <p:cNvSpPr txBox="true"/>
          <p:nvPr/>
        </p:nvSpPr>
        <p:spPr>
          <a:xfrm rot="0">
            <a:off x="0" y="1028700"/>
            <a:ext cx="13463731" cy="1562100"/>
          </a:xfrm>
          <a:prstGeom prst="rect">
            <a:avLst/>
          </a:prstGeom>
        </p:spPr>
        <p:txBody>
          <a:bodyPr anchor="t" rtlCol="false" tIns="0" lIns="0" bIns="0" rIns="0">
            <a:spAutoFit/>
          </a:bodyPr>
          <a:lstStyle/>
          <a:p>
            <a:pPr algn="ctr">
              <a:lnSpc>
                <a:spcPts val="6164"/>
              </a:lnSpc>
            </a:pPr>
            <a:r>
              <a:rPr lang="en-US" sz="5136">
                <a:solidFill>
                  <a:srgbClr val="3B191D"/>
                </a:solidFill>
                <a:latin typeface="Loubag"/>
                <a:ea typeface="Loubag"/>
                <a:cs typeface="Loubag"/>
                <a:sym typeface="Loubag"/>
              </a:rPr>
              <a:t>Which hours of the day generate the highest sales volume and revenue.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FDBC7"/>
        </a:solidFill>
      </p:bgPr>
    </p:bg>
    <p:spTree>
      <p:nvGrpSpPr>
        <p:cNvPr id="1" name=""/>
        <p:cNvGrpSpPr/>
        <p:nvPr/>
      </p:nvGrpSpPr>
      <p:grpSpPr>
        <a:xfrm>
          <a:off x="0" y="0"/>
          <a:ext cx="0" cy="0"/>
          <a:chOff x="0" y="0"/>
          <a:chExt cx="0" cy="0"/>
        </a:xfrm>
      </p:grpSpPr>
      <p:sp>
        <p:nvSpPr>
          <p:cNvPr name="Freeform 2" id="2"/>
          <p:cNvSpPr/>
          <p:nvPr/>
        </p:nvSpPr>
        <p:spPr>
          <a:xfrm flipH="false" flipV="false" rot="451156">
            <a:off x="16046740" y="1125958"/>
            <a:ext cx="1868693" cy="5816944"/>
          </a:xfrm>
          <a:custGeom>
            <a:avLst/>
            <a:gdLst/>
            <a:ahLst/>
            <a:cxnLst/>
            <a:rect r="r" b="b" t="t" l="l"/>
            <a:pathLst>
              <a:path h="5816944" w="1868693">
                <a:moveTo>
                  <a:pt x="0" y="0"/>
                </a:moveTo>
                <a:lnTo>
                  <a:pt x="1868693" y="0"/>
                </a:lnTo>
                <a:lnTo>
                  <a:pt x="1868693" y="5816944"/>
                </a:lnTo>
                <a:lnTo>
                  <a:pt x="0" y="5816944"/>
                </a:lnTo>
                <a:lnTo>
                  <a:pt x="0" y="0"/>
                </a:lnTo>
                <a:close/>
              </a:path>
            </a:pathLst>
          </a:custGeom>
          <a:blipFill>
            <a:blip r:embed="rId2"/>
            <a:stretch>
              <a:fillRect l="0" t="0" r="0" b="0"/>
            </a:stretch>
          </a:blipFill>
        </p:spPr>
      </p:sp>
      <p:grpSp>
        <p:nvGrpSpPr>
          <p:cNvPr name="Group 3" id="3"/>
          <p:cNvGrpSpPr/>
          <p:nvPr/>
        </p:nvGrpSpPr>
        <p:grpSpPr>
          <a:xfrm rot="0">
            <a:off x="4178434" y="1280565"/>
            <a:ext cx="9922732" cy="7725870"/>
            <a:chOff x="0" y="0"/>
            <a:chExt cx="2613395" cy="2034797"/>
          </a:xfrm>
        </p:grpSpPr>
        <p:sp>
          <p:nvSpPr>
            <p:cNvPr name="Freeform 4" id="4"/>
            <p:cNvSpPr/>
            <p:nvPr/>
          </p:nvSpPr>
          <p:spPr>
            <a:xfrm flipH="false" flipV="false" rot="0">
              <a:off x="0" y="0"/>
              <a:ext cx="2613395" cy="2034797"/>
            </a:xfrm>
            <a:custGeom>
              <a:avLst/>
              <a:gdLst/>
              <a:ahLst/>
              <a:cxnLst/>
              <a:rect r="r" b="b" t="t" l="l"/>
              <a:pathLst>
                <a:path h="2034797" w="2613395">
                  <a:moveTo>
                    <a:pt x="1306697" y="0"/>
                  </a:moveTo>
                  <a:cubicBezTo>
                    <a:pt x="585028" y="0"/>
                    <a:pt x="0" y="455505"/>
                    <a:pt x="0" y="1017399"/>
                  </a:cubicBezTo>
                  <a:cubicBezTo>
                    <a:pt x="0" y="1579292"/>
                    <a:pt x="585028" y="2034797"/>
                    <a:pt x="1306697" y="2034797"/>
                  </a:cubicBezTo>
                  <a:cubicBezTo>
                    <a:pt x="2028366" y="2034797"/>
                    <a:pt x="2613395" y="1579292"/>
                    <a:pt x="2613395" y="1017399"/>
                  </a:cubicBezTo>
                  <a:cubicBezTo>
                    <a:pt x="2613395" y="455505"/>
                    <a:pt x="2028366" y="0"/>
                    <a:pt x="1306697" y="0"/>
                  </a:cubicBezTo>
                  <a:close/>
                </a:path>
              </a:pathLst>
            </a:custGeom>
            <a:solidFill>
              <a:srgbClr val="F8EFE5"/>
            </a:solidFill>
          </p:spPr>
        </p:sp>
        <p:sp>
          <p:nvSpPr>
            <p:cNvPr name="TextBox 5" id="5"/>
            <p:cNvSpPr txBox="true"/>
            <p:nvPr/>
          </p:nvSpPr>
          <p:spPr>
            <a:xfrm>
              <a:off x="245006" y="162187"/>
              <a:ext cx="2123383" cy="1681848"/>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4101166" y="-1797501"/>
            <a:ext cx="3158134" cy="4618842"/>
          </a:xfrm>
          <a:custGeom>
            <a:avLst/>
            <a:gdLst/>
            <a:ahLst/>
            <a:cxnLst/>
            <a:rect r="r" b="b" t="t" l="l"/>
            <a:pathLst>
              <a:path h="4618842" w="3158134">
                <a:moveTo>
                  <a:pt x="0" y="0"/>
                </a:moveTo>
                <a:lnTo>
                  <a:pt x="3158134" y="0"/>
                </a:lnTo>
                <a:lnTo>
                  <a:pt x="3158134" y="4618843"/>
                </a:lnTo>
                <a:lnTo>
                  <a:pt x="0" y="4618843"/>
                </a:lnTo>
                <a:lnTo>
                  <a:pt x="0" y="0"/>
                </a:lnTo>
                <a:close/>
              </a:path>
            </a:pathLst>
          </a:custGeom>
          <a:blipFill>
            <a:blip r:embed="rId3"/>
            <a:stretch>
              <a:fillRect l="0" t="0" r="0" b="0"/>
            </a:stretch>
          </a:blipFill>
        </p:spPr>
      </p:sp>
      <p:sp>
        <p:nvSpPr>
          <p:cNvPr name="Freeform 7" id="7"/>
          <p:cNvSpPr/>
          <p:nvPr/>
        </p:nvSpPr>
        <p:spPr>
          <a:xfrm flipH="false" flipV="false" rot="729829">
            <a:off x="-331243" y="6148586"/>
            <a:ext cx="3698126" cy="4448874"/>
          </a:xfrm>
          <a:custGeom>
            <a:avLst/>
            <a:gdLst/>
            <a:ahLst/>
            <a:cxnLst/>
            <a:rect r="r" b="b" t="t" l="l"/>
            <a:pathLst>
              <a:path h="4448874" w="3698126">
                <a:moveTo>
                  <a:pt x="0" y="0"/>
                </a:moveTo>
                <a:lnTo>
                  <a:pt x="3698127" y="0"/>
                </a:lnTo>
                <a:lnTo>
                  <a:pt x="3698127" y="4448874"/>
                </a:lnTo>
                <a:lnTo>
                  <a:pt x="0" y="4448874"/>
                </a:lnTo>
                <a:lnTo>
                  <a:pt x="0" y="0"/>
                </a:lnTo>
                <a:close/>
              </a:path>
            </a:pathLst>
          </a:custGeom>
          <a:blipFill>
            <a:blip r:embed="rId4"/>
            <a:stretch>
              <a:fillRect l="0" t="0" r="0" b="0"/>
            </a:stretch>
          </a:blipFill>
        </p:spPr>
      </p:sp>
      <p:sp>
        <p:nvSpPr>
          <p:cNvPr name="Freeform 8" id="8"/>
          <p:cNvSpPr/>
          <p:nvPr/>
        </p:nvSpPr>
        <p:spPr>
          <a:xfrm flipH="false" flipV="false" rot="-161141">
            <a:off x="13738165" y="7250138"/>
            <a:ext cx="3872014" cy="2865290"/>
          </a:xfrm>
          <a:custGeom>
            <a:avLst/>
            <a:gdLst/>
            <a:ahLst/>
            <a:cxnLst/>
            <a:rect r="r" b="b" t="t" l="l"/>
            <a:pathLst>
              <a:path h="2865290" w="3872014">
                <a:moveTo>
                  <a:pt x="0" y="0"/>
                </a:moveTo>
                <a:lnTo>
                  <a:pt x="3872014" y="0"/>
                </a:lnTo>
                <a:lnTo>
                  <a:pt x="3872014" y="2865290"/>
                </a:lnTo>
                <a:lnTo>
                  <a:pt x="0" y="2865290"/>
                </a:lnTo>
                <a:lnTo>
                  <a:pt x="0" y="0"/>
                </a:lnTo>
                <a:close/>
              </a:path>
            </a:pathLst>
          </a:custGeom>
          <a:blipFill>
            <a:blip r:embed="rId5"/>
            <a:stretch>
              <a:fillRect l="0" t="0" r="0" b="0"/>
            </a:stretch>
          </a:blipFill>
        </p:spPr>
      </p:sp>
      <p:sp>
        <p:nvSpPr>
          <p:cNvPr name="Freeform 9" id="9"/>
          <p:cNvSpPr/>
          <p:nvPr/>
        </p:nvSpPr>
        <p:spPr>
          <a:xfrm flipH="false" flipV="false" rot="3939658">
            <a:off x="2106050" y="-98087"/>
            <a:ext cx="1435904" cy="1648096"/>
          </a:xfrm>
          <a:custGeom>
            <a:avLst/>
            <a:gdLst/>
            <a:ahLst/>
            <a:cxnLst/>
            <a:rect r="r" b="b" t="t" l="l"/>
            <a:pathLst>
              <a:path h="1648096" w="1435904">
                <a:moveTo>
                  <a:pt x="0" y="0"/>
                </a:moveTo>
                <a:lnTo>
                  <a:pt x="1435904" y="0"/>
                </a:lnTo>
                <a:lnTo>
                  <a:pt x="1435904" y="1648096"/>
                </a:lnTo>
                <a:lnTo>
                  <a:pt x="0" y="1648096"/>
                </a:lnTo>
                <a:lnTo>
                  <a:pt x="0" y="0"/>
                </a:lnTo>
                <a:close/>
              </a:path>
            </a:pathLst>
          </a:custGeom>
          <a:blipFill>
            <a:blip r:embed="rId6"/>
            <a:stretch>
              <a:fillRect l="0" t="0" r="0" b="0"/>
            </a:stretch>
          </a:blipFill>
        </p:spPr>
      </p:sp>
      <p:sp>
        <p:nvSpPr>
          <p:cNvPr name="Freeform 10" id="10"/>
          <p:cNvSpPr/>
          <p:nvPr/>
        </p:nvSpPr>
        <p:spPr>
          <a:xfrm flipH="true" flipV="false" rot="-2238453">
            <a:off x="3043109" y="9423951"/>
            <a:ext cx="892396" cy="1024271"/>
          </a:xfrm>
          <a:custGeom>
            <a:avLst/>
            <a:gdLst/>
            <a:ahLst/>
            <a:cxnLst/>
            <a:rect r="r" b="b" t="t" l="l"/>
            <a:pathLst>
              <a:path h="1024271" w="892396">
                <a:moveTo>
                  <a:pt x="892396" y="0"/>
                </a:moveTo>
                <a:lnTo>
                  <a:pt x="0" y="0"/>
                </a:lnTo>
                <a:lnTo>
                  <a:pt x="0" y="1024271"/>
                </a:lnTo>
                <a:lnTo>
                  <a:pt x="892396" y="1024271"/>
                </a:lnTo>
                <a:lnTo>
                  <a:pt x="892396" y="0"/>
                </a:lnTo>
                <a:close/>
              </a:path>
            </a:pathLst>
          </a:custGeom>
          <a:blipFill>
            <a:blip r:embed="rId6"/>
            <a:stretch>
              <a:fillRect l="0" t="0" r="0" b="0"/>
            </a:stretch>
          </a:blipFill>
        </p:spPr>
      </p:sp>
      <p:sp>
        <p:nvSpPr>
          <p:cNvPr name="Freeform 11" id="11"/>
          <p:cNvSpPr/>
          <p:nvPr/>
        </p:nvSpPr>
        <p:spPr>
          <a:xfrm flipH="false" flipV="false" rot="-7004280">
            <a:off x="-310402" y="-570785"/>
            <a:ext cx="1886615" cy="2165412"/>
          </a:xfrm>
          <a:custGeom>
            <a:avLst/>
            <a:gdLst/>
            <a:ahLst/>
            <a:cxnLst/>
            <a:rect r="r" b="b" t="t" l="l"/>
            <a:pathLst>
              <a:path h="2165412" w="1886615">
                <a:moveTo>
                  <a:pt x="0" y="0"/>
                </a:moveTo>
                <a:lnTo>
                  <a:pt x="1886615" y="0"/>
                </a:lnTo>
                <a:lnTo>
                  <a:pt x="1886615" y="2165411"/>
                </a:lnTo>
                <a:lnTo>
                  <a:pt x="0" y="2165411"/>
                </a:lnTo>
                <a:lnTo>
                  <a:pt x="0" y="0"/>
                </a:lnTo>
                <a:close/>
              </a:path>
            </a:pathLst>
          </a:custGeom>
          <a:blipFill>
            <a:blip r:embed="rId6"/>
            <a:stretch>
              <a:fillRect l="0" t="0" r="0" b="0"/>
            </a:stretch>
          </a:blipFill>
        </p:spPr>
      </p:sp>
      <p:sp>
        <p:nvSpPr>
          <p:cNvPr name="Freeform 12" id="12"/>
          <p:cNvSpPr/>
          <p:nvPr/>
        </p:nvSpPr>
        <p:spPr>
          <a:xfrm flipH="true" flipV="false" rot="1334459">
            <a:off x="-904437" y="2190700"/>
            <a:ext cx="3074684" cy="3660339"/>
          </a:xfrm>
          <a:custGeom>
            <a:avLst/>
            <a:gdLst/>
            <a:ahLst/>
            <a:cxnLst/>
            <a:rect r="r" b="b" t="t" l="l"/>
            <a:pathLst>
              <a:path h="3660339" w="3074684">
                <a:moveTo>
                  <a:pt x="3074684" y="0"/>
                </a:moveTo>
                <a:lnTo>
                  <a:pt x="0" y="0"/>
                </a:lnTo>
                <a:lnTo>
                  <a:pt x="0" y="3660339"/>
                </a:lnTo>
                <a:lnTo>
                  <a:pt x="3074684" y="3660339"/>
                </a:lnTo>
                <a:lnTo>
                  <a:pt x="3074684" y="0"/>
                </a:lnTo>
                <a:close/>
              </a:path>
            </a:pathLst>
          </a:custGeom>
          <a:blipFill>
            <a:blip r:embed="rId7"/>
            <a:stretch>
              <a:fillRect l="0" t="0" r="0" b="0"/>
            </a:stretch>
          </a:blipFill>
        </p:spPr>
      </p:sp>
      <p:sp>
        <p:nvSpPr>
          <p:cNvPr name="TextBox 13" id="13"/>
          <p:cNvSpPr txBox="true"/>
          <p:nvPr/>
        </p:nvSpPr>
        <p:spPr>
          <a:xfrm rot="0">
            <a:off x="4898981" y="3069081"/>
            <a:ext cx="8481639" cy="4819650"/>
          </a:xfrm>
          <a:prstGeom prst="rect">
            <a:avLst/>
          </a:prstGeom>
        </p:spPr>
        <p:txBody>
          <a:bodyPr anchor="t" rtlCol="false" tIns="0" lIns="0" bIns="0" rIns="0">
            <a:spAutoFit/>
          </a:bodyPr>
          <a:lstStyle/>
          <a:p>
            <a:pPr algn="ctr">
              <a:lnSpc>
                <a:spcPts val="18978"/>
              </a:lnSpc>
            </a:pPr>
            <a:r>
              <a:rPr lang="en-US" sz="15815">
                <a:solidFill>
                  <a:srgbClr val="3B191D"/>
                </a:solidFill>
                <a:latin typeface="Loubag"/>
                <a:ea typeface="Loubag"/>
                <a:cs typeface="Loubag"/>
                <a:sym typeface="Loubag"/>
              </a:rPr>
              <a:t>THANK YOU</a:t>
            </a:r>
          </a:p>
        </p:txBody>
      </p:sp>
      <p:sp>
        <p:nvSpPr>
          <p:cNvPr name="Freeform 14" id="14"/>
          <p:cNvSpPr/>
          <p:nvPr/>
        </p:nvSpPr>
        <p:spPr>
          <a:xfrm flipH="true" flipV="false" rot="-2238453">
            <a:off x="4089811" y="-651993"/>
            <a:ext cx="892396" cy="1024271"/>
          </a:xfrm>
          <a:custGeom>
            <a:avLst/>
            <a:gdLst/>
            <a:ahLst/>
            <a:cxnLst/>
            <a:rect r="r" b="b" t="t" l="l"/>
            <a:pathLst>
              <a:path h="1024271" w="892396">
                <a:moveTo>
                  <a:pt x="892396" y="0"/>
                </a:moveTo>
                <a:lnTo>
                  <a:pt x="0" y="0"/>
                </a:lnTo>
                <a:lnTo>
                  <a:pt x="0" y="1024271"/>
                </a:lnTo>
                <a:lnTo>
                  <a:pt x="892396" y="1024271"/>
                </a:lnTo>
                <a:lnTo>
                  <a:pt x="892396" y="0"/>
                </a:lnTo>
                <a:close/>
              </a:path>
            </a:pathLst>
          </a:custGeom>
          <a:blipFill>
            <a:blip r:embed="rId6"/>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FDBC7"/>
        </a:solidFill>
      </p:bgPr>
    </p:bg>
    <p:spTree>
      <p:nvGrpSpPr>
        <p:cNvPr id="1" name=""/>
        <p:cNvGrpSpPr/>
        <p:nvPr/>
      </p:nvGrpSpPr>
      <p:grpSpPr>
        <a:xfrm>
          <a:off x="0" y="0"/>
          <a:ext cx="0" cy="0"/>
          <a:chOff x="0" y="0"/>
          <a:chExt cx="0" cy="0"/>
        </a:xfrm>
      </p:grpSpPr>
      <p:sp>
        <p:nvSpPr>
          <p:cNvPr name="TextBox 2" id="2"/>
          <p:cNvSpPr txBox="true"/>
          <p:nvPr/>
        </p:nvSpPr>
        <p:spPr>
          <a:xfrm rot="0">
            <a:off x="1028700" y="1768719"/>
            <a:ext cx="10057849" cy="1057275"/>
          </a:xfrm>
          <a:prstGeom prst="rect">
            <a:avLst/>
          </a:prstGeom>
        </p:spPr>
        <p:txBody>
          <a:bodyPr anchor="t" rtlCol="false" tIns="0" lIns="0" bIns="0" rIns="0">
            <a:spAutoFit/>
          </a:bodyPr>
          <a:lstStyle/>
          <a:p>
            <a:pPr algn="l">
              <a:lnSpc>
                <a:spcPts val="8399"/>
              </a:lnSpc>
            </a:pPr>
            <a:r>
              <a:rPr lang="en-US" sz="6999">
                <a:solidFill>
                  <a:srgbClr val="3B191D"/>
                </a:solidFill>
                <a:latin typeface="Loubag"/>
                <a:ea typeface="Loubag"/>
                <a:cs typeface="Loubag"/>
                <a:sym typeface="Loubag"/>
              </a:rPr>
              <a:t>History of Starbucks</a:t>
            </a:r>
          </a:p>
        </p:txBody>
      </p:sp>
      <p:sp>
        <p:nvSpPr>
          <p:cNvPr name="TextBox 3" id="3"/>
          <p:cNvSpPr txBox="true"/>
          <p:nvPr/>
        </p:nvSpPr>
        <p:spPr>
          <a:xfrm rot="0">
            <a:off x="767618" y="3725620"/>
            <a:ext cx="13552966" cy="4803775"/>
          </a:xfrm>
          <a:prstGeom prst="rect">
            <a:avLst/>
          </a:prstGeom>
        </p:spPr>
        <p:txBody>
          <a:bodyPr anchor="t" rtlCol="false" tIns="0" lIns="0" bIns="0" rIns="0">
            <a:spAutoFit/>
          </a:bodyPr>
          <a:lstStyle/>
          <a:p>
            <a:pPr algn="l">
              <a:lnSpc>
                <a:spcPts val="3855"/>
              </a:lnSpc>
            </a:pPr>
            <a:r>
              <a:rPr lang="en-US" sz="2753">
                <a:solidFill>
                  <a:srgbClr val="3B191D"/>
                </a:solidFill>
                <a:latin typeface="Boriboon"/>
                <a:ea typeface="Boriboon"/>
                <a:cs typeface="Boriboon"/>
                <a:sym typeface="Boriboon"/>
              </a:rPr>
              <a:t>Starbucks began its journey in 1971 in Seattle's historic Pike Place Market, founded by Jerry Baldwin, Zev Siegl, and Gordon Bowker. Initially, it sold high-quality whole bean coffee, tea, and spices, inspired by the Dutch coffee entrepreneur Alfred Peet. The name "Starbucks" was drawn from the first mate in Herman Melville's Moby-Dick, evoking the romance of early coffee traders. The pivotal shift from a bean retailer to the globally recognized coffeehouse chain occurred in the 1980s, largely due to Howard Schultz. After being captivated by the vibrant espresso bar culture during a trip to Milan, Schultz envisioned Starbucks as a "third place" – a welcoming space between home and work. Despite initial resistance from the founders, Schultz eventually acquired Starbucks in 1987, rapidly expanding its presence and transforming it into the coffee giant known worldwide today, synonymous with a premium coffee experience and community gathering.</a:t>
            </a:r>
          </a:p>
        </p:txBody>
      </p:sp>
      <p:sp>
        <p:nvSpPr>
          <p:cNvPr name="Freeform 4" id="4"/>
          <p:cNvSpPr/>
          <p:nvPr/>
        </p:nvSpPr>
        <p:spPr>
          <a:xfrm flipH="false" flipV="false" rot="-328898">
            <a:off x="14262378" y="5729094"/>
            <a:ext cx="4112940" cy="4947897"/>
          </a:xfrm>
          <a:custGeom>
            <a:avLst/>
            <a:gdLst/>
            <a:ahLst/>
            <a:cxnLst/>
            <a:rect r="r" b="b" t="t" l="l"/>
            <a:pathLst>
              <a:path h="4947897" w="4112940">
                <a:moveTo>
                  <a:pt x="0" y="0"/>
                </a:moveTo>
                <a:lnTo>
                  <a:pt x="4112940" y="0"/>
                </a:lnTo>
                <a:lnTo>
                  <a:pt x="4112940" y="4947897"/>
                </a:lnTo>
                <a:lnTo>
                  <a:pt x="0" y="4947897"/>
                </a:lnTo>
                <a:lnTo>
                  <a:pt x="0" y="0"/>
                </a:lnTo>
                <a:close/>
              </a:path>
            </a:pathLst>
          </a:custGeom>
          <a:blipFill>
            <a:blip r:embed="rId2"/>
            <a:stretch>
              <a:fillRect l="0" t="0" r="0" b="0"/>
            </a:stretch>
          </a:blipFill>
        </p:spPr>
      </p:sp>
      <p:sp>
        <p:nvSpPr>
          <p:cNvPr name="Freeform 5" id="5"/>
          <p:cNvSpPr/>
          <p:nvPr/>
        </p:nvSpPr>
        <p:spPr>
          <a:xfrm flipH="false" flipV="false" rot="5722287">
            <a:off x="16086044" y="2491277"/>
            <a:ext cx="1435904" cy="1648096"/>
          </a:xfrm>
          <a:custGeom>
            <a:avLst/>
            <a:gdLst/>
            <a:ahLst/>
            <a:cxnLst/>
            <a:rect r="r" b="b" t="t" l="l"/>
            <a:pathLst>
              <a:path h="1648096" w="1435904">
                <a:moveTo>
                  <a:pt x="0" y="0"/>
                </a:moveTo>
                <a:lnTo>
                  <a:pt x="1435904" y="0"/>
                </a:lnTo>
                <a:lnTo>
                  <a:pt x="1435904" y="1648096"/>
                </a:lnTo>
                <a:lnTo>
                  <a:pt x="0" y="1648096"/>
                </a:lnTo>
                <a:lnTo>
                  <a:pt x="0" y="0"/>
                </a:lnTo>
                <a:close/>
              </a:path>
            </a:pathLst>
          </a:custGeom>
          <a:blipFill>
            <a:blip r:embed="rId3"/>
            <a:stretch>
              <a:fillRect l="0" t="0" r="0" b="0"/>
            </a:stretch>
          </a:blipFill>
        </p:spPr>
      </p:sp>
      <p:sp>
        <p:nvSpPr>
          <p:cNvPr name="Freeform 6" id="6"/>
          <p:cNvSpPr/>
          <p:nvPr/>
        </p:nvSpPr>
        <p:spPr>
          <a:xfrm flipH="true" flipV="false" rot="-8400314">
            <a:off x="14200540" y="-288563"/>
            <a:ext cx="1370572" cy="1573110"/>
          </a:xfrm>
          <a:custGeom>
            <a:avLst/>
            <a:gdLst/>
            <a:ahLst/>
            <a:cxnLst/>
            <a:rect r="r" b="b" t="t" l="l"/>
            <a:pathLst>
              <a:path h="1573110" w="1370572">
                <a:moveTo>
                  <a:pt x="1370571" y="0"/>
                </a:moveTo>
                <a:lnTo>
                  <a:pt x="0" y="0"/>
                </a:lnTo>
                <a:lnTo>
                  <a:pt x="0" y="1573109"/>
                </a:lnTo>
                <a:lnTo>
                  <a:pt x="1370571" y="1573109"/>
                </a:lnTo>
                <a:lnTo>
                  <a:pt x="1370571" y="0"/>
                </a:lnTo>
                <a:close/>
              </a:path>
            </a:pathLst>
          </a:custGeom>
          <a:blipFill>
            <a:blip r:embed="rId3"/>
            <a:stretch>
              <a:fillRect l="0" t="0" r="0" b="0"/>
            </a:stretch>
          </a:blipFill>
        </p:spPr>
      </p:sp>
      <p:sp>
        <p:nvSpPr>
          <p:cNvPr name="Freeform 7" id="7"/>
          <p:cNvSpPr/>
          <p:nvPr/>
        </p:nvSpPr>
        <p:spPr>
          <a:xfrm flipH="false" flipV="false" rot="5205185">
            <a:off x="16142575" y="-231876"/>
            <a:ext cx="2233449" cy="2563500"/>
          </a:xfrm>
          <a:custGeom>
            <a:avLst/>
            <a:gdLst/>
            <a:ahLst/>
            <a:cxnLst/>
            <a:rect r="r" b="b" t="t" l="l"/>
            <a:pathLst>
              <a:path h="2563500" w="2233449">
                <a:moveTo>
                  <a:pt x="0" y="0"/>
                </a:moveTo>
                <a:lnTo>
                  <a:pt x="2233450" y="0"/>
                </a:lnTo>
                <a:lnTo>
                  <a:pt x="2233450" y="2563499"/>
                </a:lnTo>
                <a:lnTo>
                  <a:pt x="0" y="2563499"/>
                </a:lnTo>
                <a:lnTo>
                  <a:pt x="0" y="0"/>
                </a:lnTo>
                <a:close/>
              </a:path>
            </a:pathLst>
          </a:custGeom>
          <a:blipFill>
            <a:blip r:embed="rId3"/>
            <a:stretch>
              <a:fillRect l="0" t="0" r="0" b="0"/>
            </a:stretch>
          </a:blipFill>
        </p:spPr>
      </p:sp>
      <p:sp>
        <p:nvSpPr>
          <p:cNvPr name="Freeform 8" id="8"/>
          <p:cNvSpPr/>
          <p:nvPr/>
        </p:nvSpPr>
        <p:spPr>
          <a:xfrm flipH="false" flipV="false" rot="-1780756">
            <a:off x="17539657" y="4184661"/>
            <a:ext cx="871999" cy="1000859"/>
          </a:xfrm>
          <a:custGeom>
            <a:avLst/>
            <a:gdLst/>
            <a:ahLst/>
            <a:cxnLst/>
            <a:rect r="r" b="b" t="t" l="l"/>
            <a:pathLst>
              <a:path h="1000859" w="871999">
                <a:moveTo>
                  <a:pt x="0" y="0"/>
                </a:moveTo>
                <a:lnTo>
                  <a:pt x="871999" y="0"/>
                </a:lnTo>
                <a:lnTo>
                  <a:pt x="871999" y="1000860"/>
                </a:lnTo>
                <a:lnTo>
                  <a:pt x="0" y="1000860"/>
                </a:lnTo>
                <a:lnTo>
                  <a:pt x="0" y="0"/>
                </a:lnTo>
                <a:close/>
              </a:path>
            </a:pathLst>
          </a:custGeom>
          <a:blipFill>
            <a:blip r:embed="rId3"/>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EFE5"/>
        </a:solidFill>
      </p:bgPr>
    </p:bg>
    <p:spTree>
      <p:nvGrpSpPr>
        <p:cNvPr id="1" name=""/>
        <p:cNvGrpSpPr/>
        <p:nvPr/>
      </p:nvGrpSpPr>
      <p:grpSpPr>
        <a:xfrm>
          <a:off x="0" y="0"/>
          <a:ext cx="0" cy="0"/>
          <a:chOff x="0" y="0"/>
          <a:chExt cx="0" cy="0"/>
        </a:xfrm>
      </p:grpSpPr>
      <p:sp>
        <p:nvSpPr>
          <p:cNvPr name="Freeform 2" id="2"/>
          <p:cNvSpPr/>
          <p:nvPr/>
        </p:nvSpPr>
        <p:spPr>
          <a:xfrm flipH="false" flipV="false" rot="-870744">
            <a:off x="16125842" y="876363"/>
            <a:ext cx="3207075" cy="2826235"/>
          </a:xfrm>
          <a:custGeom>
            <a:avLst/>
            <a:gdLst/>
            <a:ahLst/>
            <a:cxnLst/>
            <a:rect r="r" b="b" t="t" l="l"/>
            <a:pathLst>
              <a:path h="2826235" w="3207075">
                <a:moveTo>
                  <a:pt x="0" y="0"/>
                </a:moveTo>
                <a:lnTo>
                  <a:pt x="3207075" y="0"/>
                </a:lnTo>
                <a:lnTo>
                  <a:pt x="3207075" y="2826236"/>
                </a:lnTo>
                <a:lnTo>
                  <a:pt x="0" y="2826236"/>
                </a:lnTo>
                <a:lnTo>
                  <a:pt x="0" y="0"/>
                </a:lnTo>
                <a:close/>
              </a:path>
            </a:pathLst>
          </a:custGeom>
          <a:blipFill>
            <a:blip r:embed="rId2"/>
            <a:stretch>
              <a:fillRect l="0" t="0" r="0" b="0"/>
            </a:stretch>
          </a:blipFill>
        </p:spPr>
      </p:sp>
      <p:sp>
        <p:nvSpPr>
          <p:cNvPr name="Freeform 3" id="3"/>
          <p:cNvSpPr/>
          <p:nvPr/>
        </p:nvSpPr>
        <p:spPr>
          <a:xfrm flipH="true" flipV="false" rot="370325">
            <a:off x="16352903" y="5109452"/>
            <a:ext cx="2640259" cy="4889368"/>
          </a:xfrm>
          <a:custGeom>
            <a:avLst/>
            <a:gdLst/>
            <a:ahLst/>
            <a:cxnLst/>
            <a:rect r="r" b="b" t="t" l="l"/>
            <a:pathLst>
              <a:path h="4889368" w="2640259">
                <a:moveTo>
                  <a:pt x="2640259" y="0"/>
                </a:moveTo>
                <a:lnTo>
                  <a:pt x="0" y="0"/>
                </a:lnTo>
                <a:lnTo>
                  <a:pt x="0" y="4889368"/>
                </a:lnTo>
                <a:lnTo>
                  <a:pt x="2640259" y="4889368"/>
                </a:lnTo>
                <a:lnTo>
                  <a:pt x="2640259" y="0"/>
                </a:lnTo>
                <a:close/>
              </a:path>
            </a:pathLst>
          </a:custGeom>
          <a:blipFill>
            <a:blip r:embed="rId3"/>
            <a:stretch>
              <a:fillRect l="0" t="0" r="0" b="0"/>
            </a:stretch>
          </a:blipFill>
        </p:spPr>
      </p:sp>
      <p:sp>
        <p:nvSpPr>
          <p:cNvPr name="Freeform 4" id="4"/>
          <p:cNvSpPr/>
          <p:nvPr/>
        </p:nvSpPr>
        <p:spPr>
          <a:xfrm flipH="false" flipV="false" rot="-250732">
            <a:off x="11912791" y="8339190"/>
            <a:ext cx="3872505" cy="2313822"/>
          </a:xfrm>
          <a:custGeom>
            <a:avLst/>
            <a:gdLst/>
            <a:ahLst/>
            <a:cxnLst/>
            <a:rect r="r" b="b" t="t" l="l"/>
            <a:pathLst>
              <a:path h="2313822" w="3872505">
                <a:moveTo>
                  <a:pt x="0" y="0"/>
                </a:moveTo>
                <a:lnTo>
                  <a:pt x="3872505" y="0"/>
                </a:lnTo>
                <a:lnTo>
                  <a:pt x="3872505" y="2313822"/>
                </a:lnTo>
                <a:lnTo>
                  <a:pt x="0" y="2313822"/>
                </a:lnTo>
                <a:lnTo>
                  <a:pt x="0" y="0"/>
                </a:lnTo>
                <a:close/>
              </a:path>
            </a:pathLst>
          </a:custGeom>
          <a:blipFill>
            <a:blip r:embed="rId4"/>
            <a:stretch>
              <a:fillRect l="0" t="0" r="0" b="0"/>
            </a:stretch>
          </a:blipFill>
        </p:spPr>
      </p:sp>
      <p:sp>
        <p:nvSpPr>
          <p:cNvPr name="Freeform 5" id="5"/>
          <p:cNvSpPr/>
          <p:nvPr/>
        </p:nvSpPr>
        <p:spPr>
          <a:xfrm flipH="false" flipV="false" rot="0">
            <a:off x="14126204" y="-2237225"/>
            <a:ext cx="2594532" cy="3794562"/>
          </a:xfrm>
          <a:custGeom>
            <a:avLst/>
            <a:gdLst/>
            <a:ahLst/>
            <a:cxnLst/>
            <a:rect r="r" b="b" t="t" l="l"/>
            <a:pathLst>
              <a:path h="3794562" w="2594532">
                <a:moveTo>
                  <a:pt x="0" y="0"/>
                </a:moveTo>
                <a:lnTo>
                  <a:pt x="2594532" y="0"/>
                </a:lnTo>
                <a:lnTo>
                  <a:pt x="2594532" y="3794563"/>
                </a:lnTo>
                <a:lnTo>
                  <a:pt x="0" y="3794563"/>
                </a:lnTo>
                <a:lnTo>
                  <a:pt x="0" y="0"/>
                </a:lnTo>
                <a:close/>
              </a:path>
            </a:pathLst>
          </a:custGeom>
          <a:blipFill>
            <a:blip r:embed="rId5"/>
            <a:stretch>
              <a:fillRect l="0" t="0" r="0" b="0"/>
            </a:stretch>
          </a:blipFill>
        </p:spPr>
      </p:sp>
      <p:sp>
        <p:nvSpPr>
          <p:cNvPr name="AutoShape 6" id="6"/>
          <p:cNvSpPr/>
          <p:nvPr/>
        </p:nvSpPr>
        <p:spPr>
          <a:xfrm>
            <a:off x="5393989" y="6750492"/>
            <a:ext cx="1883876" cy="0"/>
          </a:xfrm>
          <a:prstGeom prst="line">
            <a:avLst/>
          </a:prstGeom>
          <a:ln cap="rnd" w="38100">
            <a:solidFill>
              <a:srgbClr val="86512A"/>
            </a:solidFill>
            <a:prstDash val="sysDash"/>
            <a:headEnd type="none" len="sm" w="sm"/>
            <a:tailEnd type="arrow" len="sm" w="med"/>
          </a:ln>
        </p:spPr>
      </p:sp>
      <p:sp>
        <p:nvSpPr>
          <p:cNvPr name="AutoShape 7" id="7"/>
          <p:cNvSpPr/>
          <p:nvPr/>
        </p:nvSpPr>
        <p:spPr>
          <a:xfrm>
            <a:off x="10222513" y="6765329"/>
            <a:ext cx="1883876" cy="0"/>
          </a:xfrm>
          <a:prstGeom prst="line">
            <a:avLst/>
          </a:prstGeom>
          <a:ln cap="rnd" w="38100">
            <a:solidFill>
              <a:srgbClr val="86512A"/>
            </a:solidFill>
            <a:prstDash val="sysDash"/>
            <a:headEnd type="none" len="sm" w="sm"/>
            <a:tailEnd type="arrow" len="sm" w="med"/>
          </a:ln>
        </p:spPr>
      </p:sp>
      <p:sp>
        <p:nvSpPr>
          <p:cNvPr name="Freeform 8" id="8"/>
          <p:cNvSpPr/>
          <p:nvPr/>
        </p:nvSpPr>
        <p:spPr>
          <a:xfrm flipH="false" flipV="false" rot="-3970797">
            <a:off x="9469858" y="9302536"/>
            <a:ext cx="1435904" cy="1648096"/>
          </a:xfrm>
          <a:custGeom>
            <a:avLst/>
            <a:gdLst/>
            <a:ahLst/>
            <a:cxnLst/>
            <a:rect r="r" b="b" t="t" l="l"/>
            <a:pathLst>
              <a:path h="1648096" w="1435904">
                <a:moveTo>
                  <a:pt x="0" y="0"/>
                </a:moveTo>
                <a:lnTo>
                  <a:pt x="1435904" y="0"/>
                </a:lnTo>
                <a:lnTo>
                  <a:pt x="1435904" y="1648095"/>
                </a:lnTo>
                <a:lnTo>
                  <a:pt x="0" y="1648095"/>
                </a:lnTo>
                <a:lnTo>
                  <a:pt x="0" y="0"/>
                </a:lnTo>
                <a:close/>
              </a:path>
            </a:pathLst>
          </a:custGeom>
          <a:blipFill>
            <a:blip r:embed="rId6"/>
            <a:stretch>
              <a:fillRect l="0" t="0" r="0" b="0"/>
            </a:stretch>
          </a:blipFill>
        </p:spPr>
      </p:sp>
      <p:sp>
        <p:nvSpPr>
          <p:cNvPr name="Freeform 9" id="9"/>
          <p:cNvSpPr/>
          <p:nvPr/>
        </p:nvSpPr>
        <p:spPr>
          <a:xfrm flipH="false" flipV="false" rot="0">
            <a:off x="3544685" y="3800981"/>
            <a:ext cx="10304359" cy="3824502"/>
          </a:xfrm>
          <a:custGeom>
            <a:avLst/>
            <a:gdLst/>
            <a:ahLst/>
            <a:cxnLst/>
            <a:rect r="r" b="b" t="t" l="l"/>
            <a:pathLst>
              <a:path h="3824502" w="10304359">
                <a:moveTo>
                  <a:pt x="0" y="0"/>
                </a:moveTo>
                <a:lnTo>
                  <a:pt x="10304359" y="0"/>
                </a:lnTo>
                <a:lnTo>
                  <a:pt x="10304359" y="3824503"/>
                </a:lnTo>
                <a:lnTo>
                  <a:pt x="0" y="3824503"/>
                </a:lnTo>
                <a:lnTo>
                  <a:pt x="0" y="0"/>
                </a:lnTo>
                <a:close/>
              </a:path>
            </a:pathLst>
          </a:custGeom>
          <a:blipFill>
            <a:blip r:embed="rId7"/>
            <a:stretch>
              <a:fillRect l="0" t="0" r="0" b="0"/>
            </a:stretch>
          </a:blipFill>
        </p:spPr>
      </p:sp>
      <p:sp>
        <p:nvSpPr>
          <p:cNvPr name="TextBox 10" id="10"/>
          <p:cNvSpPr txBox="true"/>
          <p:nvPr/>
        </p:nvSpPr>
        <p:spPr>
          <a:xfrm rot="0">
            <a:off x="1028700" y="1028700"/>
            <a:ext cx="12654584" cy="1257300"/>
          </a:xfrm>
          <a:prstGeom prst="rect">
            <a:avLst/>
          </a:prstGeom>
        </p:spPr>
        <p:txBody>
          <a:bodyPr anchor="t" rtlCol="false" tIns="0" lIns="0" bIns="0" rIns="0">
            <a:spAutoFit/>
          </a:bodyPr>
          <a:lstStyle/>
          <a:p>
            <a:pPr algn="ctr">
              <a:lnSpc>
                <a:spcPts val="5008"/>
              </a:lnSpc>
            </a:pPr>
            <a:r>
              <a:rPr lang="en-US" sz="4173">
                <a:solidFill>
                  <a:srgbClr val="3B191D"/>
                </a:solidFill>
                <a:latin typeface="Loubag"/>
                <a:ea typeface="Loubag"/>
                <a:cs typeface="Loubag"/>
                <a:sym typeface="Loubag"/>
              </a:rPr>
              <a:t>What is the total number of transactions for each product?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FDBC7"/>
        </a:solidFill>
      </p:bgPr>
    </p:bg>
    <p:spTree>
      <p:nvGrpSpPr>
        <p:cNvPr id="1" name=""/>
        <p:cNvGrpSpPr/>
        <p:nvPr/>
      </p:nvGrpSpPr>
      <p:grpSpPr>
        <a:xfrm>
          <a:off x="0" y="0"/>
          <a:ext cx="0" cy="0"/>
          <a:chOff x="0" y="0"/>
          <a:chExt cx="0" cy="0"/>
        </a:xfrm>
      </p:grpSpPr>
      <p:sp>
        <p:nvSpPr>
          <p:cNvPr name="Freeform 2" id="2"/>
          <p:cNvSpPr/>
          <p:nvPr/>
        </p:nvSpPr>
        <p:spPr>
          <a:xfrm flipH="false" flipV="false" rot="-1819312">
            <a:off x="16481018" y="2794026"/>
            <a:ext cx="2795524" cy="3328005"/>
          </a:xfrm>
          <a:custGeom>
            <a:avLst/>
            <a:gdLst/>
            <a:ahLst/>
            <a:cxnLst/>
            <a:rect r="r" b="b" t="t" l="l"/>
            <a:pathLst>
              <a:path h="3328005" w="2795524">
                <a:moveTo>
                  <a:pt x="0" y="0"/>
                </a:moveTo>
                <a:lnTo>
                  <a:pt x="2795524" y="0"/>
                </a:lnTo>
                <a:lnTo>
                  <a:pt x="2795524" y="3328005"/>
                </a:lnTo>
                <a:lnTo>
                  <a:pt x="0" y="3328005"/>
                </a:lnTo>
                <a:lnTo>
                  <a:pt x="0" y="0"/>
                </a:lnTo>
                <a:close/>
              </a:path>
            </a:pathLst>
          </a:custGeom>
          <a:blipFill>
            <a:blip r:embed="rId2"/>
            <a:stretch>
              <a:fillRect l="0" t="0" r="0" b="0"/>
            </a:stretch>
          </a:blipFill>
        </p:spPr>
      </p:sp>
      <p:sp>
        <p:nvSpPr>
          <p:cNvPr name="Freeform 3" id="3"/>
          <p:cNvSpPr/>
          <p:nvPr/>
        </p:nvSpPr>
        <p:spPr>
          <a:xfrm flipH="false" flipV="false" rot="463956">
            <a:off x="14616571" y="7142995"/>
            <a:ext cx="4162098" cy="2788606"/>
          </a:xfrm>
          <a:custGeom>
            <a:avLst/>
            <a:gdLst/>
            <a:ahLst/>
            <a:cxnLst/>
            <a:rect r="r" b="b" t="t" l="l"/>
            <a:pathLst>
              <a:path h="2788606" w="4162098">
                <a:moveTo>
                  <a:pt x="0" y="0"/>
                </a:moveTo>
                <a:lnTo>
                  <a:pt x="4162098" y="0"/>
                </a:lnTo>
                <a:lnTo>
                  <a:pt x="4162098" y="2788606"/>
                </a:lnTo>
                <a:lnTo>
                  <a:pt x="0" y="2788606"/>
                </a:lnTo>
                <a:lnTo>
                  <a:pt x="0" y="0"/>
                </a:lnTo>
                <a:close/>
              </a:path>
            </a:pathLst>
          </a:custGeom>
          <a:blipFill>
            <a:blip r:embed="rId3"/>
            <a:stretch>
              <a:fillRect l="0" t="0" r="0" b="0"/>
            </a:stretch>
          </a:blipFill>
        </p:spPr>
      </p:sp>
      <p:sp>
        <p:nvSpPr>
          <p:cNvPr name="Freeform 4" id="4"/>
          <p:cNvSpPr/>
          <p:nvPr/>
        </p:nvSpPr>
        <p:spPr>
          <a:xfrm flipH="true" flipV="false" rot="-5066940">
            <a:off x="16909313" y="1145112"/>
            <a:ext cx="892396" cy="1024271"/>
          </a:xfrm>
          <a:custGeom>
            <a:avLst/>
            <a:gdLst/>
            <a:ahLst/>
            <a:cxnLst/>
            <a:rect r="r" b="b" t="t" l="l"/>
            <a:pathLst>
              <a:path h="1024271" w="892396">
                <a:moveTo>
                  <a:pt x="892396" y="0"/>
                </a:moveTo>
                <a:lnTo>
                  <a:pt x="0" y="0"/>
                </a:lnTo>
                <a:lnTo>
                  <a:pt x="0" y="1024271"/>
                </a:lnTo>
                <a:lnTo>
                  <a:pt x="892396" y="1024271"/>
                </a:lnTo>
                <a:lnTo>
                  <a:pt x="892396" y="0"/>
                </a:lnTo>
                <a:close/>
              </a:path>
            </a:pathLst>
          </a:custGeom>
          <a:blipFill>
            <a:blip r:embed="rId4"/>
            <a:stretch>
              <a:fillRect l="0" t="0" r="0" b="0"/>
            </a:stretch>
          </a:blipFill>
        </p:spPr>
      </p:sp>
      <p:sp>
        <p:nvSpPr>
          <p:cNvPr name="Freeform 5" id="5"/>
          <p:cNvSpPr/>
          <p:nvPr/>
        </p:nvSpPr>
        <p:spPr>
          <a:xfrm flipH="false" flipV="false" rot="0">
            <a:off x="3897540" y="3043671"/>
            <a:ext cx="10380492" cy="4199658"/>
          </a:xfrm>
          <a:custGeom>
            <a:avLst/>
            <a:gdLst/>
            <a:ahLst/>
            <a:cxnLst/>
            <a:rect r="r" b="b" t="t" l="l"/>
            <a:pathLst>
              <a:path h="4199658" w="10380492">
                <a:moveTo>
                  <a:pt x="0" y="0"/>
                </a:moveTo>
                <a:lnTo>
                  <a:pt x="10380492" y="0"/>
                </a:lnTo>
                <a:lnTo>
                  <a:pt x="10380492" y="4199658"/>
                </a:lnTo>
                <a:lnTo>
                  <a:pt x="0" y="4199658"/>
                </a:lnTo>
                <a:lnTo>
                  <a:pt x="0" y="0"/>
                </a:lnTo>
                <a:close/>
              </a:path>
            </a:pathLst>
          </a:custGeom>
          <a:blipFill>
            <a:blip r:embed="rId5"/>
            <a:stretch>
              <a:fillRect l="0" t="-547" r="0" b="-547"/>
            </a:stretch>
          </a:blipFill>
        </p:spPr>
      </p:sp>
      <p:sp>
        <p:nvSpPr>
          <p:cNvPr name="TextBox 6" id="6"/>
          <p:cNvSpPr txBox="true"/>
          <p:nvPr/>
        </p:nvSpPr>
        <p:spPr>
          <a:xfrm rot="0">
            <a:off x="1028700" y="1028700"/>
            <a:ext cx="13419191" cy="590214"/>
          </a:xfrm>
          <a:prstGeom prst="rect">
            <a:avLst/>
          </a:prstGeom>
        </p:spPr>
        <p:txBody>
          <a:bodyPr anchor="t" rtlCol="false" tIns="0" lIns="0" bIns="0" rIns="0">
            <a:spAutoFit/>
          </a:bodyPr>
          <a:lstStyle/>
          <a:p>
            <a:pPr algn="l">
              <a:lnSpc>
                <a:spcPts val="4689"/>
              </a:lnSpc>
            </a:pPr>
            <a:r>
              <a:rPr lang="en-US" sz="3907">
                <a:solidFill>
                  <a:srgbClr val="3B191D"/>
                </a:solidFill>
                <a:latin typeface="Loubag"/>
                <a:ea typeface="Loubag"/>
                <a:cs typeface="Loubag"/>
                <a:sym typeface="Loubag"/>
              </a:rPr>
              <a:t>List product names and their total sales quantity.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EFE5"/>
        </a:solidFill>
      </p:bgPr>
    </p:bg>
    <p:spTree>
      <p:nvGrpSpPr>
        <p:cNvPr id="1" name=""/>
        <p:cNvGrpSpPr/>
        <p:nvPr/>
      </p:nvGrpSpPr>
      <p:grpSpPr>
        <a:xfrm>
          <a:off x="0" y="0"/>
          <a:ext cx="0" cy="0"/>
          <a:chOff x="0" y="0"/>
          <a:chExt cx="0" cy="0"/>
        </a:xfrm>
      </p:grpSpPr>
      <p:sp>
        <p:nvSpPr>
          <p:cNvPr name="Freeform 2" id="2"/>
          <p:cNvSpPr/>
          <p:nvPr/>
        </p:nvSpPr>
        <p:spPr>
          <a:xfrm flipH="false" flipV="false" rot="0">
            <a:off x="13481468" y="-1830404"/>
            <a:ext cx="2677824" cy="3916379"/>
          </a:xfrm>
          <a:custGeom>
            <a:avLst/>
            <a:gdLst/>
            <a:ahLst/>
            <a:cxnLst/>
            <a:rect r="r" b="b" t="t" l="l"/>
            <a:pathLst>
              <a:path h="3916379" w="2677824">
                <a:moveTo>
                  <a:pt x="0" y="0"/>
                </a:moveTo>
                <a:lnTo>
                  <a:pt x="2677824" y="0"/>
                </a:lnTo>
                <a:lnTo>
                  <a:pt x="2677824" y="3916379"/>
                </a:lnTo>
                <a:lnTo>
                  <a:pt x="0" y="3916379"/>
                </a:lnTo>
                <a:lnTo>
                  <a:pt x="0" y="0"/>
                </a:lnTo>
                <a:close/>
              </a:path>
            </a:pathLst>
          </a:custGeom>
          <a:blipFill>
            <a:blip r:embed="rId2"/>
            <a:stretch>
              <a:fillRect l="0" t="0" r="0" b="0"/>
            </a:stretch>
          </a:blipFill>
        </p:spPr>
      </p:sp>
      <p:sp>
        <p:nvSpPr>
          <p:cNvPr name="Freeform 3" id="3"/>
          <p:cNvSpPr/>
          <p:nvPr/>
        </p:nvSpPr>
        <p:spPr>
          <a:xfrm flipH="false" flipV="false" rot="-161141">
            <a:off x="15388418" y="941883"/>
            <a:ext cx="3404524" cy="2519348"/>
          </a:xfrm>
          <a:custGeom>
            <a:avLst/>
            <a:gdLst/>
            <a:ahLst/>
            <a:cxnLst/>
            <a:rect r="r" b="b" t="t" l="l"/>
            <a:pathLst>
              <a:path h="2519348" w="3404524">
                <a:moveTo>
                  <a:pt x="0" y="0"/>
                </a:moveTo>
                <a:lnTo>
                  <a:pt x="3404524" y="0"/>
                </a:lnTo>
                <a:lnTo>
                  <a:pt x="3404524" y="2519348"/>
                </a:lnTo>
                <a:lnTo>
                  <a:pt x="0" y="2519348"/>
                </a:lnTo>
                <a:lnTo>
                  <a:pt x="0" y="0"/>
                </a:lnTo>
                <a:close/>
              </a:path>
            </a:pathLst>
          </a:custGeom>
          <a:blipFill>
            <a:blip r:embed="rId3"/>
            <a:stretch>
              <a:fillRect l="0" t="0" r="0" b="0"/>
            </a:stretch>
          </a:blipFill>
        </p:spPr>
      </p:sp>
      <p:sp>
        <p:nvSpPr>
          <p:cNvPr name="Freeform 4" id="4"/>
          <p:cNvSpPr/>
          <p:nvPr/>
        </p:nvSpPr>
        <p:spPr>
          <a:xfrm flipH="true" flipV="false" rot="-6646623">
            <a:off x="11737399" y="-321232"/>
            <a:ext cx="951634" cy="1092262"/>
          </a:xfrm>
          <a:custGeom>
            <a:avLst/>
            <a:gdLst/>
            <a:ahLst/>
            <a:cxnLst/>
            <a:rect r="r" b="b" t="t" l="l"/>
            <a:pathLst>
              <a:path h="1092262" w="951634">
                <a:moveTo>
                  <a:pt x="951634" y="0"/>
                </a:moveTo>
                <a:lnTo>
                  <a:pt x="0" y="0"/>
                </a:lnTo>
                <a:lnTo>
                  <a:pt x="0" y="1092263"/>
                </a:lnTo>
                <a:lnTo>
                  <a:pt x="951634" y="1092263"/>
                </a:lnTo>
                <a:lnTo>
                  <a:pt x="951634" y="0"/>
                </a:lnTo>
                <a:close/>
              </a:path>
            </a:pathLst>
          </a:custGeom>
          <a:blipFill>
            <a:blip r:embed="rId4"/>
            <a:stretch>
              <a:fillRect l="0" t="0" r="0" b="0"/>
            </a:stretch>
          </a:blipFill>
        </p:spPr>
      </p:sp>
      <p:sp>
        <p:nvSpPr>
          <p:cNvPr name="Freeform 5" id="5"/>
          <p:cNvSpPr/>
          <p:nvPr/>
        </p:nvSpPr>
        <p:spPr>
          <a:xfrm flipH="false" flipV="false" rot="0">
            <a:off x="3842357" y="3926353"/>
            <a:ext cx="10603286" cy="4457998"/>
          </a:xfrm>
          <a:custGeom>
            <a:avLst/>
            <a:gdLst/>
            <a:ahLst/>
            <a:cxnLst/>
            <a:rect r="r" b="b" t="t" l="l"/>
            <a:pathLst>
              <a:path h="4457998" w="10603286">
                <a:moveTo>
                  <a:pt x="0" y="0"/>
                </a:moveTo>
                <a:lnTo>
                  <a:pt x="10603286" y="0"/>
                </a:lnTo>
                <a:lnTo>
                  <a:pt x="10603286" y="4457998"/>
                </a:lnTo>
                <a:lnTo>
                  <a:pt x="0" y="4457998"/>
                </a:lnTo>
                <a:lnTo>
                  <a:pt x="0" y="0"/>
                </a:lnTo>
                <a:close/>
              </a:path>
            </a:pathLst>
          </a:custGeom>
          <a:blipFill>
            <a:blip r:embed="rId5"/>
            <a:stretch>
              <a:fillRect l="0" t="0" r="0" b="0"/>
            </a:stretch>
          </a:blipFill>
        </p:spPr>
      </p:sp>
      <p:sp>
        <p:nvSpPr>
          <p:cNvPr name="TextBox 6" id="6"/>
          <p:cNvSpPr txBox="true"/>
          <p:nvPr/>
        </p:nvSpPr>
        <p:spPr>
          <a:xfrm rot="0">
            <a:off x="2640522" y="863503"/>
            <a:ext cx="8893291" cy="1562100"/>
          </a:xfrm>
          <a:prstGeom prst="rect">
            <a:avLst/>
          </a:prstGeom>
        </p:spPr>
        <p:txBody>
          <a:bodyPr anchor="t" rtlCol="false" tIns="0" lIns="0" bIns="0" rIns="0">
            <a:spAutoFit/>
          </a:bodyPr>
          <a:lstStyle/>
          <a:p>
            <a:pPr algn="ctr">
              <a:lnSpc>
                <a:spcPts val="6164"/>
              </a:lnSpc>
            </a:pPr>
            <a:r>
              <a:rPr lang="en-US" sz="5136">
                <a:solidFill>
                  <a:srgbClr val="3B191D"/>
                </a:solidFill>
                <a:latin typeface="Loubag"/>
                <a:ea typeface="Loubag"/>
                <a:cs typeface="Loubag"/>
                <a:sym typeface="Loubag"/>
              </a:rPr>
              <a:t>Find the top 5 products by revenue.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FDBC7"/>
        </a:solidFill>
      </p:bgPr>
    </p:bg>
    <p:spTree>
      <p:nvGrpSpPr>
        <p:cNvPr id="1" name=""/>
        <p:cNvGrpSpPr/>
        <p:nvPr/>
      </p:nvGrpSpPr>
      <p:grpSpPr>
        <a:xfrm>
          <a:off x="0" y="0"/>
          <a:ext cx="0" cy="0"/>
          <a:chOff x="0" y="0"/>
          <a:chExt cx="0" cy="0"/>
        </a:xfrm>
      </p:grpSpPr>
      <p:sp>
        <p:nvSpPr>
          <p:cNvPr name="Freeform 2" id="2"/>
          <p:cNvSpPr/>
          <p:nvPr/>
        </p:nvSpPr>
        <p:spPr>
          <a:xfrm flipH="false" flipV="false" rot="-1290456">
            <a:off x="15292026" y="2368807"/>
            <a:ext cx="4326644" cy="3812855"/>
          </a:xfrm>
          <a:custGeom>
            <a:avLst/>
            <a:gdLst/>
            <a:ahLst/>
            <a:cxnLst/>
            <a:rect r="r" b="b" t="t" l="l"/>
            <a:pathLst>
              <a:path h="3812855" w="4326644">
                <a:moveTo>
                  <a:pt x="0" y="0"/>
                </a:moveTo>
                <a:lnTo>
                  <a:pt x="4326645" y="0"/>
                </a:lnTo>
                <a:lnTo>
                  <a:pt x="4326645" y="3812855"/>
                </a:lnTo>
                <a:lnTo>
                  <a:pt x="0" y="3812855"/>
                </a:lnTo>
                <a:lnTo>
                  <a:pt x="0" y="0"/>
                </a:lnTo>
                <a:close/>
              </a:path>
            </a:pathLst>
          </a:custGeom>
          <a:blipFill>
            <a:blip r:embed="rId2"/>
            <a:stretch>
              <a:fillRect l="0" t="0" r="0" b="0"/>
            </a:stretch>
          </a:blipFill>
        </p:spPr>
      </p:sp>
      <p:sp>
        <p:nvSpPr>
          <p:cNvPr name="Freeform 3" id="3"/>
          <p:cNvSpPr/>
          <p:nvPr/>
        </p:nvSpPr>
        <p:spPr>
          <a:xfrm flipH="false" flipV="false" rot="-4043926">
            <a:off x="15807911" y="-134066"/>
            <a:ext cx="1666524" cy="1912796"/>
          </a:xfrm>
          <a:custGeom>
            <a:avLst/>
            <a:gdLst/>
            <a:ahLst/>
            <a:cxnLst/>
            <a:rect r="r" b="b" t="t" l="l"/>
            <a:pathLst>
              <a:path h="1912796" w="1666524">
                <a:moveTo>
                  <a:pt x="0" y="0"/>
                </a:moveTo>
                <a:lnTo>
                  <a:pt x="1666523" y="0"/>
                </a:lnTo>
                <a:lnTo>
                  <a:pt x="1666523" y="1912796"/>
                </a:lnTo>
                <a:lnTo>
                  <a:pt x="0" y="1912796"/>
                </a:lnTo>
                <a:lnTo>
                  <a:pt x="0" y="0"/>
                </a:lnTo>
                <a:close/>
              </a:path>
            </a:pathLst>
          </a:custGeom>
          <a:blipFill>
            <a:blip r:embed="rId3"/>
            <a:stretch>
              <a:fillRect l="0" t="0" r="0" b="0"/>
            </a:stretch>
          </a:blipFill>
        </p:spPr>
      </p:sp>
      <p:sp>
        <p:nvSpPr>
          <p:cNvPr name="Freeform 4" id="4"/>
          <p:cNvSpPr/>
          <p:nvPr/>
        </p:nvSpPr>
        <p:spPr>
          <a:xfrm flipH="true" flipV="false" rot="594549">
            <a:off x="14283235" y="6907566"/>
            <a:ext cx="3698676" cy="3878035"/>
          </a:xfrm>
          <a:custGeom>
            <a:avLst/>
            <a:gdLst/>
            <a:ahLst/>
            <a:cxnLst/>
            <a:rect r="r" b="b" t="t" l="l"/>
            <a:pathLst>
              <a:path h="3878035" w="3698676">
                <a:moveTo>
                  <a:pt x="3698675" y="0"/>
                </a:moveTo>
                <a:lnTo>
                  <a:pt x="0" y="0"/>
                </a:lnTo>
                <a:lnTo>
                  <a:pt x="0" y="3878034"/>
                </a:lnTo>
                <a:lnTo>
                  <a:pt x="3698675" y="3878034"/>
                </a:lnTo>
                <a:lnTo>
                  <a:pt x="3698675" y="0"/>
                </a:lnTo>
                <a:close/>
              </a:path>
            </a:pathLst>
          </a:custGeom>
          <a:blipFill>
            <a:blip r:embed="rId4"/>
            <a:stretch>
              <a:fillRect l="0" t="0" r="0" b="0"/>
            </a:stretch>
          </a:blipFill>
        </p:spPr>
      </p:sp>
      <p:sp>
        <p:nvSpPr>
          <p:cNvPr name="Freeform 5" id="5"/>
          <p:cNvSpPr/>
          <p:nvPr/>
        </p:nvSpPr>
        <p:spPr>
          <a:xfrm flipH="false" flipV="false" rot="0">
            <a:off x="4597274" y="2518048"/>
            <a:ext cx="9093453" cy="5250904"/>
          </a:xfrm>
          <a:custGeom>
            <a:avLst/>
            <a:gdLst/>
            <a:ahLst/>
            <a:cxnLst/>
            <a:rect r="r" b="b" t="t" l="l"/>
            <a:pathLst>
              <a:path h="5250904" w="9093453">
                <a:moveTo>
                  <a:pt x="0" y="0"/>
                </a:moveTo>
                <a:lnTo>
                  <a:pt x="9093452" y="0"/>
                </a:lnTo>
                <a:lnTo>
                  <a:pt x="9093452" y="5250904"/>
                </a:lnTo>
                <a:lnTo>
                  <a:pt x="0" y="5250904"/>
                </a:lnTo>
                <a:lnTo>
                  <a:pt x="0" y="0"/>
                </a:lnTo>
                <a:close/>
              </a:path>
            </a:pathLst>
          </a:custGeom>
          <a:blipFill>
            <a:blip r:embed="rId5"/>
            <a:stretch>
              <a:fillRect l="0" t="0" r="0" b="0"/>
            </a:stretch>
          </a:blipFill>
        </p:spPr>
      </p:sp>
      <p:sp>
        <p:nvSpPr>
          <p:cNvPr name="TextBox 6" id="6"/>
          <p:cNvSpPr txBox="true"/>
          <p:nvPr/>
        </p:nvSpPr>
        <p:spPr>
          <a:xfrm rot="0">
            <a:off x="4738446" y="666137"/>
            <a:ext cx="8811107" cy="1295400"/>
          </a:xfrm>
          <a:prstGeom prst="rect">
            <a:avLst/>
          </a:prstGeom>
        </p:spPr>
        <p:txBody>
          <a:bodyPr anchor="t" rtlCol="false" tIns="0" lIns="0" bIns="0" rIns="0">
            <a:spAutoFit/>
          </a:bodyPr>
          <a:lstStyle/>
          <a:p>
            <a:pPr algn="ctr">
              <a:lnSpc>
                <a:spcPts val="5136"/>
              </a:lnSpc>
            </a:pPr>
            <a:r>
              <a:rPr lang="en-US" sz="4280">
                <a:solidFill>
                  <a:srgbClr val="3B191D"/>
                </a:solidFill>
                <a:latin typeface="Loubag"/>
                <a:ea typeface="Loubag"/>
                <a:cs typeface="Loubag"/>
                <a:sym typeface="Loubag"/>
              </a:rPr>
              <a:t>Calculate total revenue for each payment method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EFE5"/>
        </a:solidFill>
      </p:bgPr>
    </p:bg>
    <p:spTree>
      <p:nvGrpSpPr>
        <p:cNvPr id="1" name=""/>
        <p:cNvGrpSpPr/>
        <p:nvPr/>
      </p:nvGrpSpPr>
      <p:grpSpPr>
        <a:xfrm>
          <a:off x="0" y="0"/>
          <a:ext cx="0" cy="0"/>
          <a:chOff x="0" y="0"/>
          <a:chExt cx="0" cy="0"/>
        </a:xfrm>
      </p:grpSpPr>
      <p:sp>
        <p:nvSpPr>
          <p:cNvPr name="Freeform 2" id="2"/>
          <p:cNvSpPr/>
          <p:nvPr/>
        </p:nvSpPr>
        <p:spPr>
          <a:xfrm flipH="false" flipV="false" rot="-669874">
            <a:off x="15049221" y="6734959"/>
            <a:ext cx="2180097" cy="4688381"/>
          </a:xfrm>
          <a:custGeom>
            <a:avLst/>
            <a:gdLst/>
            <a:ahLst/>
            <a:cxnLst/>
            <a:rect r="r" b="b" t="t" l="l"/>
            <a:pathLst>
              <a:path h="4688381" w="2180097">
                <a:moveTo>
                  <a:pt x="0" y="0"/>
                </a:moveTo>
                <a:lnTo>
                  <a:pt x="2180097" y="0"/>
                </a:lnTo>
                <a:lnTo>
                  <a:pt x="2180097" y="4688381"/>
                </a:lnTo>
                <a:lnTo>
                  <a:pt x="0" y="4688381"/>
                </a:lnTo>
                <a:lnTo>
                  <a:pt x="0" y="0"/>
                </a:lnTo>
                <a:close/>
              </a:path>
            </a:pathLst>
          </a:custGeom>
          <a:blipFill>
            <a:blip r:embed="rId2"/>
            <a:stretch>
              <a:fillRect l="0" t="0" r="0" b="0"/>
            </a:stretch>
          </a:blipFill>
        </p:spPr>
      </p:sp>
      <p:sp>
        <p:nvSpPr>
          <p:cNvPr name="Freeform 3" id="3"/>
          <p:cNvSpPr/>
          <p:nvPr/>
        </p:nvSpPr>
        <p:spPr>
          <a:xfrm flipH="false" flipV="false" rot="-715830">
            <a:off x="16671427" y="1426124"/>
            <a:ext cx="1982324" cy="6170659"/>
          </a:xfrm>
          <a:custGeom>
            <a:avLst/>
            <a:gdLst/>
            <a:ahLst/>
            <a:cxnLst/>
            <a:rect r="r" b="b" t="t" l="l"/>
            <a:pathLst>
              <a:path h="6170659" w="1982324">
                <a:moveTo>
                  <a:pt x="0" y="0"/>
                </a:moveTo>
                <a:lnTo>
                  <a:pt x="1982325" y="0"/>
                </a:lnTo>
                <a:lnTo>
                  <a:pt x="1982325" y="6170659"/>
                </a:lnTo>
                <a:lnTo>
                  <a:pt x="0" y="6170659"/>
                </a:lnTo>
                <a:lnTo>
                  <a:pt x="0" y="0"/>
                </a:lnTo>
                <a:close/>
              </a:path>
            </a:pathLst>
          </a:custGeom>
          <a:blipFill>
            <a:blip r:embed="rId3"/>
            <a:stretch>
              <a:fillRect l="0" t="0" r="0" b="0"/>
            </a:stretch>
          </a:blipFill>
        </p:spPr>
      </p:sp>
      <p:sp>
        <p:nvSpPr>
          <p:cNvPr name="Freeform 4" id="4"/>
          <p:cNvSpPr/>
          <p:nvPr/>
        </p:nvSpPr>
        <p:spPr>
          <a:xfrm flipH="false" flipV="false" rot="-302008">
            <a:off x="14493218" y="4020862"/>
            <a:ext cx="1278101" cy="1466974"/>
          </a:xfrm>
          <a:custGeom>
            <a:avLst/>
            <a:gdLst/>
            <a:ahLst/>
            <a:cxnLst/>
            <a:rect r="r" b="b" t="t" l="l"/>
            <a:pathLst>
              <a:path h="1466974" w="1278101">
                <a:moveTo>
                  <a:pt x="0" y="0"/>
                </a:moveTo>
                <a:lnTo>
                  <a:pt x="1278101" y="0"/>
                </a:lnTo>
                <a:lnTo>
                  <a:pt x="1278101" y="1466974"/>
                </a:lnTo>
                <a:lnTo>
                  <a:pt x="0" y="1466974"/>
                </a:lnTo>
                <a:lnTo>
                  <a:pt x="0" y="0"/>
                </a:lnTo>
                <a:close/>
              </a:path>
            </a:pathLst>
          </a:custGeom>
          <a:blipFill>
            <a:blip r:embed="rId4"/>
            <a:stretch>
              <a:fillRect l="0" t="0" r="0" b="0"/>
            </a:stretch>
          </a:blipFill>
        </p:spPr>
      </p:sp>
      <p:sp>
        <p:nvSpPr>
          <p:cNvPr name="Freeform 5" id="5"/>
          <p:cNvSpPr/>
          <p:nvPr/>
        </p:nvSpPr>
        <p:spPr>
          <a:xfrm flipH="false" flipV="false" rot="0">
            <a:off x="4927151" y="2473095"/>
            <a:ext cx="8433697" cy="5340810"/>
          </a:xfrm>
          <a:custGeom>
            <a:avLst/>
            <a:gdLst/>
            <a:ahLst/>
            <a:cxnLst/>
            <a:rect r="r" b="b" t="t" l="l"/>
            <a:pathLst>
              <a:path h="5340810" w="8433697">
                <a:moveTo>
                  <a:pt x="0" y="0"/>
                </a:moveTo>
                <a:lnTo>
                  <a:pt x="8433698" y="0"/>
                </a:lnTo>
                <a:lnTo>
                  <a:pt x="8433698" y="5340810"/>
                </a:lnTo>
                <a:lnTo>
                  <a:pt x="0" y="5340810"/>
                </a:lnTo>
                <a:lnTo>
                  <a:pt x="0" y="0"/>
                </a:lnTo>
                <a:close/>
              </a:path>
            </a:pathLst>
          </a:custGeom>
          <a:blipFill>
            <a:blip r:embed="rId5"/>
            <a:stretch>
              <a:fillRect l="0" t="0" r="0" b="0"/>
            </a:stretch>
          </a:blipFill>
        </p:spPr>
      </p:sp>
      <p:sp>
        <p:nvSpPr>
          <p:cNvPr name="TextBox 6" id="6"/>
          <p:cNvSpPr txBox="true"/>
          <p:nvPr/>
        </p:nvSpPr>
        <p:spPr>
          <a:xfrm rot="0">
            <a:off x="2742705" y="635037"/>
            <a:ext cx="13090504" cy="652835"/>
          </a:xfrm>
          <a:prstGeom prst="rect">
            <a:avLst/>
          </a:prstGeom>
        </p:spPr>
        <p:txBody>
          <a:bodyPr anchor="t" rtlCol="false" tIns="0" lIns="0" bIns="0" rIns="0">
            <a:spAutoFit/>
          </a:bodyPr>
          <a:lstStyle/>
          <a:p>
            <a:pPr algn="l">
              <a:lnSpc>
                <a:spcPts val="5209"/>
              </a:lnSpc>
            </a:pPr>
            <a:r>
              <a:rPr lang="en-US" sz="4341">
                <a:solidFill>
                  <a:srgbClr val="3B191D"/>
                </a:solidFill>
                <a:latin typeface="Loubag"/>
                <a:ea typeface="Loubag"/>
                <a:cs typeface="Loubag"/>
                <a:sym typeface="Loubag"/>
              </a:rPr>
              <a:t>Get Sales Statistics for each Category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FDBC7"/>
        </a:solidFill>
      </p:bgPr>
    </p:bg>
    <p:spTree>
      <p:nvGrpSpPr>
        <p:cNvPr id="1" name=""/>
        <p:cNvGrpSpPr/>
        <p:nvPr/>
      </p:nvGrpSpPr>
      <p:grpSpPr>
        <a:xfrm>
          <a:off x="0" y="0"/>
          <a:ext cx="0" cy="0"/>
          <a:chOff x="0" y="0"/>
          <a:chExt cx="0" cy="0"/>
        </a:xfrm>
      </p:grpSpPr>
      <p:grpSp>
        <p:nvGrpSpPr>
          <p:cNvPr name="Group 2" id="2"/>
          <p:cNvGrpSpPr/>
          <p:nvPr/>
        </p:nvGrpSpPr>
        <p:grpSpPr>
          <a:xfrm rot="0">
            <a:off x="12507697" y="-2569467"/>
            <a:ext cx="7196333" cy="719633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68176" t="-12228" r="-28160" b="-17353"/>
              </a:stretch>
            </a:blipFill>
            <a:ln w="123825" cap="sq">
              <a:solidFill>
                <a:srgbClr val="C8926B"/>
              </a:solidFill>
              <a:prstDash val="solid"/>
              <a:miter/>
            </a:ln>
          </p:spPr>
        </p:sp>
      </p:grpSp>
      <p:sp>
        <p:nvSpPr>
          <p:cNvPr name="Freeform 4" id="4"/>
          <p:cNvSpPr/>
          <p:nvPr/>
        </p:nvSpPr>
        <p:spPr>
          <a:xfrm flipH="false" flipV="false" rot="0">
            <a:off x="2127242" y="3050451"/>
            <a:ext cx="10714364" cy="5622051"/>
          </a:xfrm>
          <a:custGeom>
            <a:avLst/>
            <a:gdLst/>
            <a:ahLst/>
            <a:cxnLst/>
            <a:rect r="r" b="b" t="t" l="l"/>
            <a:pathLst>
              <a:path h="5622051" w="10714364">
                <a:moveTo>
                  <a:pt x="0" y="0"/>
                </a:moveTo>
                <a:lnTo>
                  <a:pt x="10714364" y="0"/>
                </a:lnTo>
                <a:lnTo>
                  <a:pt x="10714364" y="5622051"/>
                </a:lnTo>
                <a:lnTo>
                  <a:pt x="0" y="5622051"/>
                </a:lnTo>
                <a:lnTo>
                  <a:pt x="0" y="0"/>
                </a:lnTo>
                <a:close/>
              </a:path>
            </a:pathLst>
          </a:custGeom>
          <a:blipFill>
            <a:blip r:embed="rId3"/>
            <a:stretch>
              <a:fillRect l="0" t="0" r="0" b="0"/>
            </a:stretch>
          </a:blipFill>
        </p:spPr>
      </p:sp>
      <p:sp>
        <p:nvSpPr>
          <p:cNvPr name="TextBox 5" id="5"/>
          <p:cNvSpPr txBox="true"/>
          <p:nvPr/>
        </p:nvSpPr>
        <p:spPr>
          <a:xfrm rot="0">
            <a:off x="1028700" y="238272"/>
            <a:ext cx="12911449" cy="1571625"/>
          </a:xfrm>
          <a:prstGeom prst="rect">
            <a:avLst/>
          </a:prstGeom>
        </p:spPr>
        <p:txBody>
          <a:bodyPr anchor="t" rtlCol="false" tIns="0" lIns="0" bIns="0" rIns="0">
            <a:spAutoFit/>
          </a:bodyPr>
          <a:lstStyle/>
          <a:p>
            <a:pPr algn="ctr">
              <a:lnSpc>
                <a:spcPts val="6204"/>
              </a:lnSpc>
            </a:pPr>
            <a:r>
              <a:rPr lang="en-US" sz="5170">
                <a:solidFill>
                  <a:srgbClr val="3B191D"/>
                </a:solidFill>
                <a:latin typeface="Loubag"/>
                <a:ea typeface="Loubag"/>
                <a:cs typeface="Loubag"/>
                <a:sym typeface="Loubag"/>
              </a:rPr>
              <a:t>Analyze performance metrics by store location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DAGuPkVrJ28</dc:identifier>
  <dcterms:modified xsi:type="dcterms:W3CDTF">2011-08-01T06:04:30Z</dcterms:modified>
  <cp:revision>1</cp:revision>
  <dc:title>Brown and Beige Illustrated Anime Style Coffee Presentation</dc:title>
</cp:coreProperties>
</file>